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Open Sans Light" panose="020B0306030504020204" pitchFamily="34" charset="0"/>
      <p:regular r:id="rId18"/>
    </p:embeddedFont>
    <p:embeddedFont>
      <p:font typeface="Patrick Hand" panose="000005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à Nguyễn Duy" userId="80ead7b8bbebd48a" providerId="LiveId" clId="{0A69AFEB-0A55-4A30-9FDE-471674524679}"/>
    <pc:docChg chg="modSld">
      <pc:chgData name="Hà Nguyễn Duy" userId="80ead7b8bbebd48a" providerId="LiveId" clId="{0A69AFEB-0A55-4A30-9FDE-471674524679}" dt="2025-10-30T11:20:44.441" v="1" actId="113"/>
      <pc:docMkLst>
        <pc:docMk/>
      </pc:docMkLst>
      <pc:sldChg chg="modSp mod">
        <pc:chgData name="Hà Nguyễn Duy" userId="80ead7b8bbebd48a" providerId="LiveId" clId="{0A69AFEB-0A55-4A30-9FDE-471674524679}" dt="2025-10-30T11:20:44.441" v="1" actId="113"/>
        <pc:sldMkLst>
          <pc:docMk/>
          <pc:sldMk cId="0" sldId="261"/>
        </pc:sldMkLst>
        <pc:spChg chg="mod">
          <ac:chgData name="Hà Nguyễn Duy" userId="80ead7b8bbebd48a" providerId="LiveId" clId="{0A69AFEB-0A55-4A30-9FDE-471674524679}" dt="2025-10-30T11:20:44.441" v="1" actId="113"/>
          <ac:spMkLst>
            <pc:docMk/>
            <pc:sldMk cId="0" sldId="26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726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698" y="1009412"/>
            <a:ext cx="7797403" cy="962025"/>
          </a:xfrm>
          <a:prstGeom prst="rect">
            <a:avLst/>
          </a:prstGeom>
          <a:noFill/>
          <a:ln/>
        </p:spPr>
        <p:txBody>
          <a:bodyPr wrap="square" lIns="0" tIns="0" rIns="0" bIns="0" rtlCol="0" anchor="t"/>
          <a:lstStyle/>
          <a:p>
            <a:pPr marL="0" indent="0" algn="r">
              <a:lnSpc>
                <a:spcPts val="3750"/>
              </a:lnSpc>
              <a:buNone/>
            </a:pPr>
            <a:r>
              <a:rPr lang="en-US" sz="3000" b="1" dirty="0">
                <a:solidFill>
                  <a:srgbClr val="383838"/>
                </a:solidFill>
                <a:latin typeface="Open Sans Bold" pitchFamily="34" charset="0"/>
                <a:ea typeface="Open Sans Bold" pitchFamily="34" charset="-122"/>
                <a:cs typeface="Open Sans Bold" pitchFamily="34" charset="-120"/>
              </a:rPr>
              <a:t>CHƯƠNG 4: BÁO CÁO KẾT QUẢ NGHIÊN CỨU</a:t>
            </a:r>
            <a:endParaRPr lang="en-US" sz="3000" dirty="0"/>
          </a:p>
        </p:txBody>
      </p:sp>
      <p:sp>
        <p:nvSpPr>
          <p:cNvPr id="4" name="Text 1"/>
          <p:cNvSpPr/>
          <p:nvPr/>
        </p:nvSpPr>
        <p:spPr>
          <a:xfrm>
            <a:off x="6159698" y="2259925"/>
            <a:ext cx="7797403" cy="1923574"/>
          </a:xfrm>
          <a:prstGeom prst="rect">
            <a:avLst/>
          </a:prstGeom>
          <a:noFill/>
          <a:ln/>
        </p:spPr>
        <p:txBody>
          <a:bodyPr wrap="square" lIns="0" tIns="0" rIns="0" bIns="0" rtlCol="0" anchor="t"/>
          <a:lstStyle/>
          <a:p>
            <a:pPr marL="0" indent="0" algn="r">
              <a:lnSpc>
                <a:spcPts val="7550"/>
              </a:lnSpc>
              <a:buNone/>
            </a:pPr>
            <a:r>
              <a:rPr lang="en-US" sz="6050" b="1" dirty="0">
                <a:solidFill>
                  <a:srgbClr val="383838"/>
                </a:solidFill>
                <a:latin typeface="Open Sans Bold" pitchFamily="34" charset="0"/>
                <a:ea typeface="Open Sans Bold" pitchFamily="34" charset="-122"/>
                <a:cs typeface="Open Sans Bold" pitchFamily="34" charset="-120"/>
              </a:rPr>
              <a:t>Thuyết Trình &amp; Ngôn Ngữ Khoa Học</a:t>
            </a:r>
            <a:endParaRPr lang="en-US" sz="6050" dirty="0"/>
          </a:p>
        </p:txBody>
      </p:sp>
      <p:sp>
        <p:nvSpPr>
          <p:cNvPr id="5" name="Shape 2"/>
          <p:cNvSpPr/>
          <p:nvPr/>
        </p:nvSpPr>
        <p:spPr>
          <a:xfrm>
            <a:off x="6159698" y="4568065"/>
            <a:ext cx="7797403" cy="31552"/>
          </a:xfrm>
          <a:prstGeom prst="rect">
            <a:avLst/>
          </a:prstGeom>
          <a:solidFill>
            <a:srgbClr val="383838">
              <a:alpha val="50000"/>
            </a:srgbClr>
          </a:solidFill>
          <a:ln/>
        </p:spPr>
      </p:sp>
      <p:sp>
        <p:nvSpPr>
          <p:cNvPr id="6" name="Text 3"/>
          <p:cNvSpPr/>
          <p:nvPr/>
        </p:nvSpPr>
        <p:spPr>
          <a:xfrm>
            <a:off x="6159698" y="4815840"/>
            <a:ext cx="7797403" cy="307777"/>
          </a:xfrm>
          <a:prstGeom prst="rect">
            <a:avLst/>
          </a:prstGeom>
          <a:noFill/>
          <a:ln/>
        </p:spPr>
        <p:txBody>
          <a:bodyPr wrap="none" lIns="0" tIns="0" rIns="0" bIns="0" rtlCol="0" anchor="t"/>
          <a:lstStyle/>
          <a:p>
            <a:pPr marL="0" indent="0" algn="r">
              <a:lnSpc>
                <a:spcPts val="2400"/>
              </a:lnSpc>
              <a:buNone/>
            </a:pPr>
            <a:r>
              <a:rPr lang="en-US" sz="1500" b="1" dirty="0">
                <a:solidFill>
                  <a:srgbClr val="383838"/>
                </a:solidFill>
                <a:latin typeface="Patrick Hand" pitchFamily="34" charset="0"/>
                <a:ea typeface="Patrick Hand" pitchFamily="34" charset="-122"/>
                <a:cs typeface="Patrick Hand" pitchFamily="34" charset="-120"/>
              </a:rPr>
              <a:t>Giảng viên hướng dẫn:</a:t>
            </a:r>
            <a:r>
              <a:rPr lang="en-US" sz="1500" dirty="0">
                <a:solidFill>
                  <a:srgbClr val="383838"/>
                </a:solidFill>
                <a:latin typeface="Patrick Hand" pitchFamily="34" charset="0"/>
                <a:ea typeface="Patrick Hand" pitchFamily="34" charset="-122"/>
                <a:cs typeface="Patrick Hand" pitchFamily="34" charset="-120"/>
              </a:rPr>
              <a:t> </a:t>
            </a:r>
            <a:r>
              <a:rPr lang="en-US" sz="1500" i="1" dirty="0">
                <a:solidFill>
                  <a:srgbClr val="383838"/>
                </a:solidFill>
                <a:latin typeface="Patrick Hand" pitchFamily="34" charset="0"/>
                <a:ea typeface="Patrick Hand" pitchFamily="34" charset="-122"/>
                <a:cs typeface="Patrick Hand" pitchFamily="34" charset="-120"/>
              </a:rPr>
              <a:t>TS. Từ Thảo Phương Giang</a:t>
            </a:r>
            <a:endParaRPr lang="en-US" sz="1500" dirty="0"/>
          </a:p>
        </p:txBody>
      </p:sp>
      <p:sp>
        <p:nvSpPr>
          <p:cNvPr id="7" name="Text 4"/>
          <p:cNvSpPr/>
          <p:nvPr/>
        </p:nvSpPr>
        <p:spPr>
          <a:xfrm>
            <a:off x="6159698" y="5339953"/>
            <a:ext cx="7797403" cy="307777"/>
          </a:xfrm>
          <a:prstGeom prst="rect">
            <a:avLst/>
          </a:prstGeom>
          <a:noFill/>
          <a:ln/>
        </p:spPr>
        <p:txBody>
          <a:bodyPr wrap="none" lIns="0" tIns="0" rIns="0" bIns="0" rtlCol="0" anchor="t"/>
          <a:lstStyle/>
          <a:p>
            <a:pPr marL="0" indent="0" algn="r">
              <a:lnSpc>
                <a:spcPts val="2400"/>
              </a:lnSpc>
              <a:buNone/>
            </a:pPr>
            <a:r>
              <a:rPr lang="en-US" sz="1500" dirty="0">
                <a:solidFill>
                  <a:srgbClr val="383838"/>
                </a:solidFill>
                <a:latin typeface="Patrick Hand" pitchFamily="34" charset="0"/>
                <a:ea typeface="Patrick Hand" pitchFamily="34" charset="-122"/>
                <a:cs typeface="Patrick Hand" pitchFamily="34" charset="-120"/>
              </a:rPr>
              <a:t>Thành viên nhóm thực hiện:</a:t>
            </a:r>
            <a:endParaRPr lang="en-US" sz="1500" dirty="0"/>
          </a:p>
        </p:txBody>
      </p:sp>
      <p:sp>
        <p:nvSpPr>
          <p:cNvPr id="8" name="Text 5"/>
          <p:cNvSpPr/>
          <p:nvPr/>
        </p:nvSpPr>
        <p:spPr>
          <a:xfrm>
            <a:off x="6159698" y="5864066"/>
            <a:ext cx="7797403" cy="307777"/>
          </a:xfrm>
          <a:prstGeom prst="rect">
            <a:avLst/>
          </a:prstGeom>
          <a:noFill/>
          <a:ln/>
        </p:spPr>
        <p:txBody>
          <a:bodyPr wrap="none" lIns="0" tIns="0" rIns="0" bIns="0" rtlCol="0" anchor="t"/>
          <a:lstStyle/>
          <a:p>
            <a:pPr marL="0" indent="0" algn="r">
              <a:lnSpc>
                <a:spcPts val="2400"/>
              </a:lnSpc>
              <a:buNone/>
            </a:pPr>
            <a:r>
              <a:rPr lang="en-US" sz="1500" i="1" dirty="0">
                <a:solidFill>
                  <a:srgbClr val="383838"/>
                </a:solidFill>
                <a:latin typeface="Patrick Hand" pitchFamily="34" charset="0"/>
                <a:ea typeface="Patrick Hand" pitchFamily="34" charset="-122"/>
                <a:cs typeface="Patrick Hand" pitchFamily="34" charset="-120"/>
              </a:rPr>
              <a:t>Trần Trọng Thái - Nguyễn Hồng Hải</a:t>
            </a:r>
            <a:endParaRPr lang="en-US" sz="1500" dirty="0"/>
          </a:p>
        </p:txBody>
      </p:sp>
      <p:sp>
        <p:nvSpPr>
          <p:cNvPr id="9" name="Text 6"/>
          <p:cNvSpPr/>
          <p:nvPr/>
        </p:nvSpPr>
        <p:spPr>
          <a:xfrm>
            <a:off x="6159698" y="6388179"/>
            <a:ext cx="7797403" cy="307777"/>
          </a:xfrm>
          <a:prstGeom prst="rect">
            <a:avLst/>
          </a:prstGeom>
          <a:noFill/>
          <a:ln/>
        </p:spPr>
        <p:txBody>
          <a:bodyPr wrap="none" lIns="0" tIns="0" rIns="0" bIns="0" rtlCol="0" anchor="t"/>
          <a:lstStyle/>
          <a:p>
            <a:pPr marL="0" indent="0" algn="r">
              <a:lnSpc>
                <a:spcPts val="2400"/>
              </a:lnSpc>
              <a:buNone/>
            </a:pPr>
            <a:r>
              <a:rPr lang="en-US" sz="1500" i="1" dirty="0">
                <a:solidFill>
                  <a:srgbClr val="383838"/>
                </a:solidFill>
                <a:latin typeface="Patrick Hand" pitchFamily="34" charset="0"/>
                <a:ea typeface="Patrick Hand" pitchFamily="34" charset="-122"/>
                <a:cs typeface="Patrick Hand" pitchFamily="34" charset="-120"/>
              </a:rPr>
              <a:t>Nguyễn Duy Hà - Nguyễn Tiến Đạt</a:t>
            </a:r>
            <a:endParaRPr lang="en-US" sz="1500" dirty="0"/>
          </a:p>
        </p:txBody>
      </p:sp>
      <p:sp>
        <p:nvSpPr>
          <p:cNvPr id="10" name="Text 7"/>
          <p:cNvSpPr/>
          <p:nvPr/>
        </p:nvSpPr>
        <p:spPr>
          <a:xfrm>
            <a:off x="6159698" y="6912293"/>
            <a:ext cx="7797403" cy="307777"/>
          </a:xfrm>
          <a:prstGeom prst="rect">
            <a:avLst/>
          </a:prstGeom>
          <a:noFill/>
          <a:ln/>
        </p:spPr>
        <p:txBody>
          <a:bodyPr wrap="none" lIns="0" tIns="0" rIns="0" bIns="0" rtlCol="0" anchor="t"/>
          <a:lstStyle/>
          <a:p>
            <a:pPr marL="0" indent="0" algn="ctr">
              <a:lnSpc>
                <a:spcPts val="2400"/>
              </a:lnSpc>
              <a:buNone/>
            </a:pPr>
            <a:r>
              <a:rPr lang="en-US" sz="1500" dirty="0">
                <a:solidFill>
                  <a:srgbClr val="383838"/>
                </a:solidFill>
                <a:latin typeface="Patrick Hand" pitchFamily="34" charset="0"/>
                <a:ea typeface="Patrick Hand" pitchFamily="34" charset="-122"/>
                <a:cs typeface="Patrick Hand" pitchFamily="34" charset="-120"/>
              </a:rPr>
              <a:t>© 2025 Nhóm 10 – D22HTTT02</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767596"/>
            <a:ext cx="5919073"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4.3. Ngôn Ngữ Khoa Học</a:t>
            </a:r>
            <a:endParaRPr lang="en-US" sz="3850" dirty="0"/>
          </a:p>
        </p:txBody>
      </p:sp>
      <p:sp>
        <p:nvSpPr>
          <p:cNvPr id="3" name="Text 1"/>
          <p:cNvSpPr/>
          <p:nvPr/>
        </p:nvSpPr>
        <p:spPr>
          <a:xfrm>
            <a:off x="864037" y="1878449"/>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Ngôn ngữ khoa học là công cụ truyền đạt tri thức một cách </a:t>
            </a:r>
            <a:r>
              <a:rPr lang="en-US" sz="1900" b="1" dirty="0">
                <a:solidFill>
                  <a:srgbClr val="383838"/>
                </a:solidFill>
                <a:latin typeface="Patrick Hand" pitchFamily="34" charset="0"/>
                <a:ea typeface="Patrick Hand" pitchFamily="34" charset="-122"/>
                <a:cs typeface="Patrick Hand" pitchFamily="34" charset="-120"/>
              </a:rPr>
              <a:t>chính xác, khách quan và logic</a:t>
            </a:r>
            <a:r>
              <a:rPr lang="en-US" sz="1900" dirty="0">
                <a:solidFill>
                  <a:srgbClr val="383838"/>
                </a:solidFill>
                <a:latin typeface="Patrick Hand" pitchFamily="34" charset="0"/>
                <a:ea typeface="Patrick Hand" pitchFamily="34" charset="-122"/>
                <a:cs typeface="Patrick Hand" pitchFamily="34" charset="-120"/>
              </a:rPr>
              <a:t>. Ngôn ngữ trong nghiên cứu được chia làm ba nhóm chính:</a:t>
            </a:r>
            <a:endParaRPr lang="en-US" sz="1900" dirty="0"/>
          </a:p>
        </p:txBody>
      </p:sp>
      <p:sp>
        <p:nvSpPr>
          <p:cNvPr id="4" name="Text 2"/>
          <p:cNvSpPr/>
          <p:nvPr/>
        </p:nvSpPr>
        <p:spPr>
          <a:xfrm>
            <a:off x="2031206" y="4778216"/>
            <a:ext cx="2532340" cy="308610"/>
          </a:xfrm>
          <a:prstGeom prst="rect">
            <a:avLst/>
          </a:prstGeom>
          <a:noFill/>
          <a:ln/>
        </p:spPr>
        <p:txBody>
          <a:bodyPr wrap="none" lIns="0" tIns="0" rIns="0" bIns="0" rtlCol="0" anchor="t"/>
          <a:lstStyle/>
          <a:p>
            <a:pPr marL="0" indent="0" algn="r">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Văn Phong Khoa Học</a:t>
            </a:r>
            <a:endParaRPr lang="en-US" sz="1900" dirty="0"/>
          </a:p>
        </p:txBody>
      </p:sp>
      <p:sp>
        <p:nvSpPr>
          <p:cNvPr id="5" name="Text 3"/>
          <p:cNvSpPr/>
          <p:nvPr/>
        </p:nvSpPr>
        <p:spPr>
          <a:xfrm>
            <a:off x="864037" y="5234940"/>
            <a:ext cx="3699510" cy="395049"/>
          </a:xfrm>
          <a:prstGeom prst="rect">
            <a:avLst/>
          </a:prstGeom>
          <a:noFill/>
          <a:ln/>
        </p:spPr>
        <p:txBody>
          <a:bodyPr wrap="none" lIns="0" tIns="0" rIns="0" bIns="0" rtlCol="0" anchor="t"/>
          <a:lstStyle/>
          <a:p>
            <a:pPr marL="0" indent="0" algn="r">
              <a:lnSpc>
                <a:spcPts val="3100"/>
              </a:lnSpc>
              <a:buNone/>
            </a:pPr>
            <a:r>
              <a:rPr lang="en-US" sz="1900" dirty="0">
                <a:solidFill>
                  <a:srgbClr val="383838"/>
                </a:solidFill>
                <a:latin typeface="Patrick Hand" pitchFamily="34" charset="0"/>
                <a:ea typeface="Patrick Hand" pitchFamily="34" charset="-122"/>
                <a:cs typeface="Patrick Hand" pitchFamily="34" charset="-120"/>
              </a:rPr>
              <a:t>Ưu tiên tính khách quan.</a:t>
            </a:r>
            <a:endParaRPr lang="en-US" sz="1900" dirty="0"/>
          </a:p>
        </p:txBody>
      </p:sp>
      <p:pic>
        <p:nvPicPr>
          <p:cNvPr id="6" name="Image 0" descr="preencoded.png"/>
          <p:cNvPicPr>
            <a:picLocks noChangeAspect="1"/>
          </p:cNvPicPr>
          <p:nvPr/>
        </p:nvPicPr>
        <p:blipFill>
          <a:blip r:embed="rId3"/>
          <a:stretch>
            <a:fillRect/>
          </a:stretch>
        </p:blipFill>
        <p:spPr>
          <a:xfrm>
            <a:off x="5057299" y="2946202"/>
            <a:ext cx="4515803" cy="4515803"/>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8723" y="5030391"/>
            <a:ext cx="347186" cy="347186"/>
          </a:xfrm>
          <a:prstGeom prst="rect">
            <a:avLst/>
          </a:prstGeom>
        </p:spPr>
      </p:pic>
      <p:sp>
        <p:nvSpPr>
          <p:cNvPr id="8" name="Text 4"/>
          <p:cNvSpPr/>
          <p:nvPr/>
        </p:nvSpPr>
        <p:spPr>
          <a:xfrm>
            <a:off x="9573101" y="3556635"/>
            <a:ext cx="2468880" cy="308610"/>
          </a:xfrm>
          <a:prstGeom prst="rect">
            <a:avLst/>
          </a:prstGeom>
          <a:noFill/>
          <a:ln/>
        </p:spPr>
        <p:txBody>
          <a:bodyPr wrap="none" lIns="0" tIns="0" rIns="0" bIns="0" rtlCol="0" anchor="t"/>
          <a:lstStyle/>
          <a:p>
            <a:pPr marL="0" indent="0" algn="l">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Ngôn Ngữ Toán Học</a:t>
            </a:r>
            <a:endParaRPr lang="en-US" sz="1900" dirty="0"/>
          </a:p>
        </p:txBody>
      </p:sp>
      <p:sp>
        <p:nvSpPr>
          <p:cNvPr id="9" name="Text 5"/>
          <p:cNvSpPr/>
          <p:nvPr/>
        </p:nvSpPr>
        <p:spPr>
          <a:xfrm>
            <a:off x="9573101" y="4013359"/>
            <a:ext cx="419326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Thể hiện quan hệ định lượng.</a:t>
            </a:r>
            <a:endParaRPr lang="en-US" sz="1900" dirty="0"/>
          </a:p>
        </p:txBody>
      </p:sp>
      <p:pic>
        <p:nvPicPr>
          <p:cNvPr id="10" name="Image 2" descr="preencoded.png"/>
          <p:cNvPicPr>
            <a:picLocks noChangeAspect="1"/>
          </p:cNvPicPr>
          <p:nvPr/>
        </p:nvPicPr>
        <p:blipFill>
          <a:blip r:embed="rId6"/>
          <a:stretch>
            <a:fillRect/>
          </a:stretch>
        </p:blipFill>
        <p:spPr>
          <a:xfrm>
            <a:off x="5057299" y="2946202"/>
            <a:ext cx="4515803" cy="4515803"/>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2989" y="4023241"/>
            <a:ext cx="347186" cy="347186"/>
          </a:xfrm>
          <a:prstGeom prst="rect">
            <a:avLst/>
          </a:prstGeom>
        </p:spPr>
      </p:pic>
      <p:sp>
        <p:nvSpPr>
          <p:cNvPr id="12" name="Text 6"/>
          <p:cNvSpPr/>
          <p:nvPr/>
        </p:nvSpPr>
        <p:spPr>
          <a:xfrm>
            <a:off x="9573101" y="5999678"/>
            <a:ext cx="2660213" cy="308610"/>
          </a:xfrm>
          <a:prstGeom prst="rect">
            <a:avLst/>
          </a:prstGeom>
          <a:noFill/>
          <a:ln/>
        </p:spPr>
        <p:txBody>
          <a:bodyPr wrap="none" lIns="0" tIns="0" rIns="0" bIns="0" rtlCol="0" anchor="t"/>
          <a:lstStyle/>
          <a:p>
            <a:pPr marL="0" indent="0" algn="l">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Sơ Đồ – Hình Vẽ – Ảnh</a:t>
            </a:r>
            <a:endParaRPr lang="en-US" sz="1900" dirty="0"/>
          </a:p>
        </p:txBody>
      </p:sp>
      <p:sp>
        <p:nvSpPr>
          <p:cNvPr id="13" name="Text 7"/>
          <p:cNvSpPr/>
          <p:nvPr/>
        </p:nvSpPr>
        <p:spPr>
          <a:xfrm>
            <a:off x="9573101" y="6456402"/>
            <a:ext cx="419326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Minh họa trực quan, tăng độ tin cậy.</a:t>
            </a:r>
            <a:endParaRPr lang="en-US" sz="1900" dirty="0"/>
          </a:p>
        </p:txBody>
      </p:sp>
      <p:pic>
        <p:nvPicPr>
          <p:cNvPr id="14" name="Image 4" descr="preencoded.png"/>
          <p:cNvPicPr>
            <a:picLocks noChangeAspect="1"/>
          </p:cNvPicPr>
          <p:nvPr/>
        </p:nvPicPr>
        <p:blipFill>
          <a:blip r:embed="rId9"/>
          <a:stretch>
            <a:fillRect/>
          </a:stretch>
        </p:blipFill>
        <p:spPr>
          <a:xfrm>
            <a:off x="5057299" y="2946202"/>
            <a:ext cx="4515803" cy="4515803"/>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2989" y="6037421"/>
            <a:ext cx="347186" cy="3471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328261"/>
            <a:ext cx="5757982"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1. Văn Phong Khoa Học:</a:t>
            </a:r>
            <a:endParaRPr lang="en-US" sz="3850" dirty="0"/>
          </a:p>
        </p:txBody>
      </p:sp>
      <p:sp>
        <p:nvSpPr>
          <p:cNvPr id="3" name="Text 1"/>
          <p:cNvSpPr/>
          <p:nvPr/>
        </p:nvSpPr>
        <p:spPr>
          <a:xfrm>
            <a:off x="864037" y="2439114"/>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Văn phong khoa học đòi hỏi sự nghiêm túc và tránh xa cảm xúc cá nhân. Nguyên tắc cơ bản là trình bày khách quan và dựa trên phán đoán hiện thực (khách quan và chính xác - minh nhiên), tránh thể hiện tình cảm yêu ghét đối với đối tượng khảo sát.</a:t>
            </a:r>
            <a:endParaRPr lang="en-US" sz="1900" dirty="0"/>
          </a:p>
        </p:txBody>
      </p:sp>
      <p:sp>
        <p:nvSpPr>
          <p:cNvPr id="4" name="Text 2"/>
          <p:cNvSpPr/>
          <p:nvPr/>
        </p:nvSpPr>
        <p:spPr>
          <a:xfrm>
            <a:off x="864037" y="3753683"/>
            <a:ext cx="2962632" cy="370284"/>
          </a:xfrm>
          <a:prstGeom prst="rect">
            <a:avLst/>
          </a:prstGeom>
          <a:noFill/>
          <a:ln/>
        </p:spPr>
        <p:txBody>
          <a:bodyPr wrap="none" lIns="0" tIns="0" rIns="0" bIns="0" rtlCol="0" anchor="t"/>
          <a:lstStyle/>
          <a:p>
            <a:pPr marL="0" indent="0" algn="l">
              <a:lnSpc>
                <a:spcPts val="2900"/>
              </a:lnSpc>
              <a:buNone/>
            </a:pPr>
            <a:r>
              <a:rPr lang="en-US" sz="2300" b="1" dirty="0">
                <a:solidFill>
                  <a:srgbClr val="383838"/>
                </a:solidFill>
                <a:latin typeface="Open Sans Bold" pitchFamily="34" charset="0"/>
                <a:ea typeface="Open Sans Bold" pitchFamily="34" charset="-122"/>
                <a:cs typeface="Open Sans Bold" pitchFamily="34" charset="-120"/>
              </a:rPr>
              <a:t>Thể Bị Động</a:t>
            </a:r>
            <a:endParaRPr lang="en-US" sz="2300" dirty="0"/>
          </a:p>
        </p:txBody>
      </p:sp>
      <p:sp>
        <p:nvSpPr>
          <p:cNvPr id="5" name="Text 3"/>
          <p:cNvSpPr/>
          <p:nvPr/>
        </p:nvSpPr>
        <p:spPr>
          <a:xfrm>
            <a:off x="864037" y="4370784"/>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Ưu tiên dùng thể bị động để nhấn mạnh hành động hoặc kết quả, không nhấn mạnh chủ thể thực hiện. Điều này giúp tăng tính khách quan của báo cáo.</a:t>
            </a:r>
            <a:endParaRPr lang="en-US" sz="1900" dirty="0"/>
          </a:p>
        </p:txBody>
      </p:sp>
      <p:sp>
        <p:nvSpPr>
          <p:cNvPr id="6" name="Text 4"/>
          <p:cNvSpPr/>
          <p:nvPr/>
        </p:nvSpPr>
        <p:spPr>
          <a:xfrm>
            <a:off x="1234321" y="5833586"/>
            <a:ext cx="5779770"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Ví dụ: “Công cuộc điều tra đã được tiến hành trong 5 tháng.” (Nhấn mạnh Hành động)</a:t>
            </a:r>
            <a:endParaRPr lang="en-US" sz="1900" dirty="0"/>
          </a:p>
        </p:txBody>
      </p:sp>
      <p:sp>
        <p:nvSpPr>
          <p:cNvPr id="7" name="Shape 5"/>
          <p:cNvSpPr/>
          <p:nvPr/>
        </p:nvSpPr>
        <p:spPr>
          <a:xfrm>
            <a:off x="864037" y="5833586"/>
            <a:ext cx="30480" cy="790099"/>
          </a:xfrm>
          <a:prstGeom prst="rect">
            <a:avLst/>
          </a:prstGeom>
          <a:solidFill>
            <a:srgbClr val="CCCCCC"/>
          </a:solidFill>
          <a:ln/>
        </p:spPr>
      </p:sp>
      <p:sp>
        <p:nvSpPr>
          <p:cNvPr id="8" name="Text 6"/>
          <p:cNvSpPr/>
          <p:nvPr/>
        </p:nvSpPr>
        <p:spPr>
          <a:xfrm>
            <a:off x="7623929" y="3753683"/>
            <a:ext cx="2962632" cy="370284"/>
          </a:xfrm>
          <a:prstGeom prst="rect">
            <a:avLst/>
          </a:prstGeom>
          <a:noFill/>
          <a:ln/>
        </p:spPr>
        <p:txBody>
          <a:bodyPr wrap="none" lIns="0" tIns="0" rIns="0" bIns="0" rtlCol="0" anchor="t"/>
          <a:lstStyle/>
          <a:p>
            <a:pPr marL="0" indent="0" algn="l">
              <a:lnSpc>
                <a:spcPts val="2900"/>
              </a:lnSpc>
              <a:buNone/>
            </a:pPr>
            <a:r>
              <a:rPr lang="en-US" sz="2300" b="1" dirty="0">
                <a:solidFill>
                  <a:srgbClr val="383838"/>
                </a:solidFill>
                <a:latin typeface="Open Sans Bold" pitchFamily="34" charset="0"/>
                <a:ea typeface="Open Sans Bold" pitchFamily="34" charset="-122"/>
                <a:cs typeface="Open Sans Bold" pitchFamily="34" charset="-120"/>
              </a:rPr>
              <a:t>Thể Chủ Động</a:t>
            </a:r>
            <a:endParaRPr lang="en-US" sz="2300" dirty="0"/>
          </a:p>
        </p:txBody>
      </p:sp>
      <p:sp>
        <p:nvSpPr>
          <p:cNvPr id="9" name="Text 7"/>
          <p:cNvSpPr/>
          <p:nvPr/>
        </p:nvSpPr>
        <p:spPr>
          <a:xfrm>
            <a:off x="7623929" y="4370784"/>
            <a:ext cx="6150054"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Dùng thể chủ động khi muốn nhấn mạnh người thực hiện hoặc ý kiến của nhóm nghiên cứu.</a:t>
            </a:r>
            <a:endParaRPr lang="en-US" sz="1900" dirty="0"/>
          </a:p>
        </p:txBody>
      </p:sp>
      <p:sp>
        <p:nvSpPr>
          <p:cNvPr id="10" name="Text 8"/>
          <p:cNvSpPr/>
          <p:nvPr/>
        </p:nvSpPr>
        <p:spPr>
          <a:xfrm>
            <a:off x="7994213" y="5438537"/>
            <a:ext cx="5779770"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Ví dụ: “Nhóm sinh viên Xã hội học đã thực hiện điều tra trong 5 tháng.” (Nhấn mạnh Chủ thể)</a:t>
            </a:r>
            <a:endParaRPr lang="en-US" sz="1900" dirty="0"/>
          </a:p>
        </p:txBody>
      </p:sp>
      <p:sp>
        <p:nvSpPr>
          <p:cNvPr id="11" name="Shape 9"/>
          <p:cNvSpPr/>
          <p:nvPr/>
        </p:nvSpPr>
        <p:spPr>
          <a:xfrm>
            <a:off x="7623929" y="5438537"/>
            <a:ext cx="30480" cy="790099"/>
          </a:xfrm>
          <a:prstGeom prst="rect">
            <a:avLst/>
          </a:prstGeom>
          <a:solidFill>
            <a:srgbClr val="CCCCCC"/>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1583174"/>
            <a:ext cx="12902327" cy="1234202"/>
          </a:xfrm>
          <a:prstGeom prst="rect">
            <a:avLst/>
          </a:prstGeom>
          <a:noFill/>
          <a:ln/>
        </p:spPr>
        <p:txBody>
          <a:bodyPr wrap="squar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Ví dụ: Văn Phong Thông Thường vs Văn Phong Khoa Học</a:t>
            </a:r>
            <a:endParaRPr lang="en-US" sz="3850" dirty="0"/>
          </a:p>
        </p:txBody>
      </p:sp>
      <p:sp>
        <p:nvSpPr>
          <p:cNvPr id="3" name="Shape 1"/>
          <p:cNvSpPr/>
          <p:nvPr/>
        </p:nvSpPr>
        <p:spPr>
          <a:xfrm>
            <a:off x="864037" y="3311128"/>
            <a:ext cx="12902327" cy="3335179"/>
          </a:xfrm>
          <a:prstGeom prst="roundRect">
            <a:avLst>
              <a:gd name="adj" fmla="val 3109"/>
            </a:avLst>
          </a:prstGeom>
          <a:noFill/>
          <a:ln w="15240">
            <a:solidFill>
              <a:srgbClr val="000000">
                <a:alpha val="8000"/>
              </a:srgbClr>
            </a:solidFill>
            <a:prstDash val="solid"/>
          </a:ln>
        </p:spPr>
      </p:sp>
      <p:sp>
        <p:nvSpPr>
          <p:cNvPr id="4" name="Shape 2"/>
          <p:cNvSpPr/>
          <p:nvPr/>
        </p:nvSpPr>
        <p:spPr>
          <a:xfrm>
            <a:off x="879277" y="3326368"/>
            <a:ext cx="12871847" cy="706517"/>
          </a:xfrm>
          <a:prstGeom prst="rect">
            <a:avLst/>
          </a:prstGeom>
          <a:solidFill>
            <a:srgbClr val="FFFFFF">
              <a:alpha val="4000"/>
            </a:srgbClr>
          </a:solidFill>
          <a:ln/>
        </p:spPr>
      </p:sp>
      <p:sp>
        <p:nvSpPr>
          <p:cNvPr id="5" name="Text 3"/>
          <p:cNvSpPr/>
          <p:nvPr/>
        </p:nvSpPr>
        <p:spPr>
          <a:xfrm>
            <a:off x="1126212" y="3482102"/>
            <a:ext cx="3364111" cy="395049"/>
          </a:xfrm>
          <a:prstGeom prst="rect">
            <a:avLst/>
          </a:prstGeom>
          <a:noFill/>
          <a:ln/>
        </p:spPr>
        <p:txBody>
          <a:bodyPr wrap="none" lIns="0" tIns="0" rIns="0" bIns="0" rtlCol="0" anchor="t"/>
          <a:lstStyle/>
          <a:p>
            <a:pPr marL="0" indent="0" algn="ctr">
              <a:lnSpc>
                <a:spcPts val="3100"/>
              </a:lnSpc>
              <a:buNone/>
            </a:pPr>
            <a:r>
              <a:rPr lang="en-US" sz="1900" b="1" dirty="0">
                <a:solidFill>
                  <a:srgbClr val="383838"/>
                </a:solidFill>
                <a:latin typeface="Patrick Hand" pitchFamily="34" charset="0"/>
                <a:ea typeface="Patrick Hand" pitchFamily="34" charset="-122"/>
                <a:cs typeface="Patrick Hand" pitchFamily="34" charset="-120"/>
              </a:rPr>
              <a:t>Văn phong thông thường (Không nên)</a:t>
            </a:r>
            <a:endParaRPr lang="en-US" sz="1900" dirty="0"/>
          </a:p>
        </p:txBody>
      </p:sp>
      <p:sp>
        <p:nvSpPr>
          <p:cNvPr id="6" name="Text 4"/>
          <p:cNvSpPr/>
          <p:nvPr/>
        </p:nvSpPr>
        <p:spPr>
          <a:xfrm>
            <a:off x="4991576" y="3482102"/>
            <a:ext cx="4003834" cy="395049"/>
          </a:xfrm>
          <a:prstGeom prst="rect">
            <a:avLst/>
          </a:prstGeom>
          <a:noFill/>
          <a:ln/>
        </p:spPr>
        <p:txBody>
          <a:bodyPr wrap="none" lIns="0" tIns="0" rIns="0" bIns="0" rtlCol="0" anchor="t"/>
          <a:lstStyle/>
          <a:p>
            <a:pPr marL="0" indent="0" algn="ctr">
              <a:lnSpc>
                <a:spcPts val="3100"/>
              </a:lnSpc>
              <a:buNone/>
            </a:pPr>
            <a:r>
              <a:rPr lang="en-US" sz="1900" b="1" dirty="0">
                <a:solidFill>
                  <a:srgbClr val="383838"/>
                </a:solidFill>
                <a:latin typeface="Patrick Hand" pitchFamily="34" charset="0"/>
                <a:ea typeface="Patrick Hand" pitchFamily="34" charset="-122"/>
                <a:cs typeface="Patrick Hand" pitchFamily="34" charset="-120"/>
              </a:rPr>
              <a:t>Văn phong khoa học (Nên dùng)</a:t>
            </a:r>
            <a:endParaRPr lang="en-US" sz="1900" dirty="0"/>
          </a:p>
        </p:txBody>
      </p:sp>
      <p:sp>
        <p:nvSpPr>
          <p:cNvPr id="7" name="Text 5"/>
          <p:cNvSpPr/>
          <p:nvPr/>
        </p:nvSpPr>
        <p:spPr>
          <a:xfrm>
            <a:off x="9496663" y="3482102"/>
            <a:ext cx="4007644" cy="395049"/>
          </a:xfrm>
          <a:prstGeom prst="rect">
            <a:avLst/>
          </a:prstGeom>
          <a:noFill/>
          <a:ln/>
        </p:spPr>
        <p:txBody>
          <a:bodyPr wrap="none" lIns="0" tIns="0" rIns="0" bIns="0" rtlCol="0" anchor="t"/>
          <a:lstStyle/>
          <a:p>
            <a:pPr marL="0" indent="0" algn="ctr">
              <a:lnSpc>
                <a:spcPts val="3100"/>
              </a:lnSpc>
              <a:buNone/>
            </a:pPr>
            <a:r>
              <a:rPr lang="en-US" sz="1900" b="1" dirty="0">
                <a:solidFill>
                  <a:srgbClr val="383838"/>
                </a:solidFill>
                <a:latin typeface="Patrick Hand" pitchFamily="34" charset="0"/>
                <a:ea typeface="Patrick Hand" pitchFamily="34" charset="-122"/>
                <a:cs typeface="Patrick Hand" pitchFamily="34" charset="-120"/>
              </a:rPr>
              <a:t>Giải thích</a:t>
            </a:r>
            <a:endParaRPr lang="en-US" sz="1900" dirty="0"/>
          </a:p>
        </p:txBody>
      </p:sp>
      <p:sp>
        <p:nvSpPr>
          <p:cNvPr id="8" name="Shape 6"/>
          <p:cNvSpPr/>
          <p:nvPr/>
        </p:nvSpPr>
        <p:spPr>
          <a:xfrm>
            <a:off x="879277" y="4032885"/>
            <a:ext cx="12871847" cy="1101566"/>
          </a:xfrm>
          <a:prstGeom prst="rect">
            <a:avLst/>
          </a:prstGeom>
          <a:solidFill>
            <a:srgbClr val="000000">
              <a:alpha val="4000"/>
            </a:srgbClr>
          </a:solidFill>
          <a:ln/>
        </p:spPr>
      </p:sp>
      <p:sp>
        <p:nvSpPr>
          <p:cNvPr id="9" name="Text 7"/>
          <p:cNvSpPr/>
          <p:nvPr/>
        </p:nvSpPr>
        <p:spPr>
          <a:xfrm>
            <a:off x="1126212" y="4188619"/>
            <a:ext cx="3364111"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"Nhóm em đã đi hỏi 100 bạn sinh viên và thấy rằng..."</a:t>
            </a:r>
            <a:endParaRPr lang="en-US" sz="1900" dirty="0"/>
          </a:p>
        </p:txBody>
      </p:sp>
      <p:sp>
        <p:nvSpPr>
          <p:cNvPr id="10" name="Text 8"/>
          <p:cNvSpPr/>
          <p:nvPr/>
        </p:nvSpPr>
        <p:spPr>
          <a:xfrm>
            <a:off x="4991576" y="4188619"/>
            <a:ext cx="4003834"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"Một cuộc khảo sát đã được thực hiện với 100 sinh viên..."</a:t>
            </a:r>
            <a:endParaRPr lang="en-US" sz="1900" dirty="0"/>
          </a:p>
        </p:txBody>
      </p:sp>
      <p:sp>
        <p:nvSpPr>
          <p:cNvPr id="11" name="Text 9"/>
          <p:cNvSpPr/>
          <p:nvPr/>
        </p:nvSpPr>
        <p:spPr>
          <a:xfrm>
            <a:off x="9496663" y="4188619"/>
            <a:ext cx="4007644"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(Dùng thể chủ động, văn nói) vs (Dùng thể bị động, nhấn mạnh vào hành động "khảo sát")</a:t>
            </a:r>
            <a:endParaRPr lang="en-US" sz="1900" dirty="0"/>
          </a:p>
        </p:txBody>
      </p:sp>
      <p:sp>
        <p:nvSpPr>
          <p:cNvPr id="12" name="Shape 10"/>
          <p:cNvSpPr/>
          <p:nvPr/>
        </p:nvSpPr>
        <p:spPr>
          <a:xfrm>
            <a:off x="879277" y="5134451"/>
            <a:ext cx="12871847" cy="1496616"/>
          </a:xfrm>
          <a:prstGeom prst="rect">
            <a:avLst/>
          </a:prstGeom>
          <a:solidFill>
            <a:srgbClr val="FFFFFF">
              <a:alpha val="4000"/>
            </a:srgbClr>
          </a:solidFill>
          <a:ln/>
        </p:spPr>
      </p:sp>
      <p:sp>
        <p:nvSpPr>
          <p:cNvPr id="13" name="Text 11"/>
          <p:cNvSpPr/>
          <p:nvPr/>
        </p:nvSpPr>
        <p:spPr>
          <a:xfrm>
            <a:off x="1126212" y="5290185"/>
            <a:ext cx="3364111"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"...kết quả rất tệ, đa số sinh viên rất lười học bài."</a:t>
            </a:r>
            <a:endParaRPr lang="en-US" sz="1900" dirty="0"/>
          </a:p>
        </p:txBody>
      </p:sp>
      <p:sp>
        <p:nvSpPr>
          <p:cNvPr id="14" name="Text 12"/>
          <p:cNvSpPr/>
          <p:nvPr/>
        </p:nvSpPr>
        <p:spPr>
          <a:xfrm>
            <a:off x="4991576" y="5290185"/>
            <a:ext cx="4003834"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"...kết quả cho thấy 65% sinh viên được khảo sát dành ít hơn 1 giờ/ngày để tự học."</a:t>
            </a:r>
            <a:endParaRPr lang="en-US" sz="1900" dirty="0"/>
          </a:p>
        </p:txBody>
      </p:sp>
      <p:sp>
        <p:nvSpPr>
          <p:cNvPr id="15" name="Text 13"/>
          <p:cNvSpPr/>
          <p:nvPr/>
        </p:nvSpPr>
        <p:spPr>
          <a:xfrm>
            <a:off x="9496663" y="5290185"/>
            <a:ext cx="4007644"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(Dùng từ cảm tính: "rất tệ", "rất lười") vs (Trình bày khách quan bằng số liệu cụ thể, dựa trên "phán đoán hiện thực")</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4979" y="555069"/>
            <a:ext cx="5250061" cy="504587"/>
          </a:xfrm>
          <a:prstGeom prst="rect">
            <a:avLst/>
          </a:prstGeom>
          <a:noFill/>
          <a:ln/>
        </p:spPr>
        <p:txBody>
          <a:bodyPr wrap="none" lIns="0" tIns="0" rIns="0" bIns="0" rtlCol="0" anchor="t"/>
          <a:lstStyle/>
          <a:p>
            <a:pPr marL="0" indent="0" algn="l">
              <a:lnSpc>
                <a:spcPts val="3950"/>
              </a:lnSpc>
              <a:buNone/>
            </a:pPr>
            <a:r>
              <a:rPr lang="en-US" sz="3150" b="1" dirty="0">
                <a:solidFill>
                  <a:srgbClr val="383838"/>
                </a:solidFill>
                <a:latin typeface="Open Sans Bold" pitchFamily="34" charset="0"/>
                <a:ea typeface="Open Sans Bold" pitchFamily="34" charset="-122"/>
                <a:cs typeface="Open Sans Bold" pitchFamily="34" charset="-120"/>
              </a:rPr>
              <a:t>2. Sơ đồ — Hình vẽ — Ảnh:</a:t>
            </a:r>
            <a:endParaRPr lang="en-US" sz="3150" dirty="0"/>
          </a:p>
        </p:txBody>
      </p:sp>
      <p:sp>
        <p:nvSpPr>
          <p:cNvPr id="3" name="Text 1"/>
          <p:cNvSpPr/>
          <p:nvPr/>
        </p:nvSpPr>
        <p:spPr>
          <a:xfrm>
            <a:off x="784979" y="1463397"/>
            <a:ext cx="13060323" cy="323017"/>
          </a:xfrm>
          <a:prstGeom prst="rect">
            <a:avLst/>
          </a:prstGeom>
          <a:noFill/>
          <a:ln/>
        </p:spPr>
        <p:txBody>
          <a:bodyPr wrap="none" lIns="0" tIns="0" rIns="0" bIns="0" rtlCol="0" anchor="t"/>
          <a:lstStyle/>
          <a:p>
            <a:pPr marL="0" indent="0" algn="l">
              <a:lnSpc>
                <a:spcPts val="2500"/>
              </a:lnSpc>
              <a:buNone/>
            </a:pPr>
            <a:r>
              <a:rPr lang="en-US" sz="1550" dirty="0">
                <a:solidFill>
                  <a:srgbClr val="383838"/>
                </a:solidFill>
                <a:latin typeface="Patrick Hand" pitchFamily="34" charset="0"/>
                <a:ea typeface="Patrick Hand" pitchFamily="34" charset="-122"/>
                <a:cs typeface="Patrick Hand" pitchFamily="34" charset="-120"/>
              </a:rPr>
              <a:t>Sử dụng các công cụ trực quan hóa giúp người nghe/đọc hiểu nhanh, so sánh dễ dàng, và kiểm chứng kết quả khoa học.</a:t>
            </a:r>
            <a:endParaRPr lang="en-US" sz="1550" dirty="0"/>
          </a:p>
        </p:txBody>
      </p:sp>
      <p:pic>
        <p:nvPicPr>
          <p:cNvPr id="4" name="Image 0" descr="preencoded.png"/>
          <p:cNvPicPr>
            <a:picLocks noChangeAspect="1"/>
          </p:cNvPicPr>
          <p:nvPr/>
        </p:nvPicPr>
        <p:blipFill>
          <a:blip r:embed="rId3"/>
          <a:stretch>
            <a:fillRect/>
          </a:stretch>
        </p:blipFill>
        <p:spPr>
          <a:xfrm>
            <a:off x="784979" y="2013466"/>
            <a:ext cx="4185166" cy="4185166"/>
          </a:xfrm>
          <a:prstGeom prst="rect">
            <a:avLst/>
          </a:prstGeom>
        </p:spPr>
      </p:pic>
      <p:sp>
        <p:nvSpPr>
          <p:cNvPr id="5" name="Text 2"/>
          <p:cNvSpPr/>
          <p:nvPr/>
        </p:nvSpPr>
        <p:spPr>
          <a:xfrm>
            <a:off x="1868210" y="6400443"/>
            <a:ext cx="2018705" cy="252413"/>
          </a:xfrm>
          <a:prstGeom prst="rect">
            <a:avLst/>
          </a:prstGeom>
          <a:noFill/>
          <a:ln/>
        </p:spPr>
        <p:txBody>
          <a:bodyPr wrap="none" lIns="0" tIns="0" rIns="0" bIns="0" rtlCol="0" anchor="t"/>
          <a:lstStyle/>
          <a:p>
            <a:pPr marL="0" indent="0" algn="ctr">
              <a:lnSpc>
                <a:spcPts val="1950"/>
              </a:lnSpc>
              <a:buNone/>
            </a:pPr>
            <a:r>
              <a:rPr lang="en-US" sz="1550" b="1" dirty="0">
                <a:solidFill>
                  <a:srgbClr val="383838"/>
                </a:solidFill>
                <a:latin typeface="Open Sans Bold" pitchFamily="34" charset="0"/>
                <a:ea typeface="Open Sans Bold" pitchFamily="34" charset="-122"/>
                <a:cs typeface="Open Sans Bold" pitchFamily="34" charset="-120"/>
              </a:rPr>
              <a:t>Sơ Đồ</a:t>
            </a:r>
            <a:endParaRPr lang="en-US" sz="1550" dirty="0"/>
          </a:p>
        </p:txBody>
      </p:sp>
      <p:sp>
        <p:nvSpPr>
          <p:cNvPr id="6" name="Text 3"/>
          <p:cNvSpPr/>
          <p:nvPr/>
        </p:nvSpPr>
        <p:spPr>
          <a:xfrm>
            <a:off x="784979" y="6773942"/>
            <a:ext cx="4185166" cy="646033"/>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Patrick Hand" pitchFamily="34" charset="0"/>
                <a:ea typeface="Patrick Hand" pitchFamily="34" charset="-122"/>
                <a:cs typeface="Patrick Hand" pitchFamily="34" charset="-120"/>
              </a:rPr>
              <a:t>Trực quan hóa mối liên hệ giữa các yếu tố, công đoạn, hoặc hệ thống. Không cần tỉ lệ cụ thể.</a:t>
            </a:r>
            <a:endParaRPr lang="en-US" sz="1550" dirty="0"/>
          </a:p>
        </p:txBody>
      </p:sp>
      <p:pic>
        <p:nvPicPr>
          <p:cNvPr id="7" name="Image 1" descr="preencoded.png"/>
          <p:cNvPicPr>
            <a:picLocks noChangeAspect="1"/>
          </p:cNvPicPr>
          <p:nvPr/>
        </p:nvPicPr>
        <p:blipFill>
          <a:blip r:embed="rId4"/>
          <a:stretch>
            <a:fillRect/>
          </a:stretch>
        </p:blipFill>
        <p:spPr>
          <a:xfrm>
            <a:off x="5222438" y="2013466"/>
            <a:ext cx="4185285" cy="4185285"/>
          </a:xfrm>
          <a:prstGeom prst="rect">
            <a:avLst/>
          </a:prstGeom>
        </p:spPr>
      </p:pic>
      <p:sp>
        <p:nvSpPr>
          <p:cNvPr id="8" name="Text 4"/>
          <p:cNvSpPr/>
          <p:nvPr/>
        </p:nvSpPr>
        <p:spPr>
          <a:xfrm>
            <a:off x="6305669" y="6400562"/>
            <a:ext cx="2018705" cy="252413"/>
          </a:xfrm>
          <a:prstGeom prst="rect">
            <a:avLst/>
          </a:prstGeom>
          <a:noFill/>
          <a:ln/>
        </p:spPr>
        <p:txBody>
          <a:bodyPr wrap="none" lIns="0" tIns="0" rIns="0" bIns="0" rtlCol="0" anchor="t"/>
          <a:lstStyle/>
          <a:p>
            <a:pPr marL="0" indent="0" algn="ctr">
              <a:lnSpc>
                <a:spcPts val="1950"/>
              </a:lnSpc>
              <a:buNone/>
            </a:pPr>
            <a:r>
              <a:rPr lang="en-US" sz="1550" b="1" dirty="0">
                <a:solidFill>
                  <a:srgbClr val="383838"/>
                </a:solidFill>
                <a:latin typeface="Open Sans Bold" pitchFamily="34" charset="0"/>
                <a:ea typeface="Open Sans Bold" pitchFamily="34" charset="-122"/>
                <a:cs typeface="Open Sans Bold" pitchFamily="34" charset="-120"/>
              </a:rPr>
              <a:t>Hình Vẽ</a:t>
            </a:r>
            <a:endParaRPr lang="en-US" sz="1550" dirty="0"/>
          </a:p>
        </p:txBody>
      </p:sp>
      <p:sp>
        <p:nvSpPr>
          <p:cNvPr id="9" name="Text 5"/>
          <p:cNvSpPr/>
          <p:nvPr/>
        </p:nvSpPr>
        <p:spPr>
          <a:xfrm>
            <a:off x="5222438" y="6774061"/>
            <a:ext cx="4185285" cy="969050"/>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Patrick Hand" pitchFamily="34" charset="0"/>
                <a:ea typeface="Patrick Hand" pitchFamily="34" charset="-122"/>
                <a:cs typeface="Patrick Hand" pitchFamily="34" charset="-120"/>
              </a:rPr>
              <a:t>Minh họa hình thể và tương quan trong không gian. Chỉ cần đúng cấu trúc, không yêu cầu chính xác hình học tuyệt đối.</a:t>
            </a:r>
            <a:endParaRPr lang="en-US" sz="1550" dirty="0"/>
          </a:p>
        </p:txBody>
      </p:sp>
      <p:pic>
        <p:nvPicPr>
          <p:cNvPr id="10" name="Image 2" descr="preencoded.png"/>
          <p:cNvPicPr>
            <a:picLocks noChangeAspect="1"/>
          </p:cNvPicPr>
          <p:nvPr/>
        </p:nvPicPr>
        <p:blipFill>
          <a:blip r:embed="rId5"/>
          <a:stretch>
            <a:fillRect/>
          </a:stretch>
        </p:blipFill>
        <p:spPr>
          <a:xfrm>
            <a:off x="9660017" y="2013466"/>
            <a:ext cx="4185285" cy="4185285"/>
          </a:xfrm>
          <a:prstGeom prst="rect">
            <a:avLst/>
          </a:prstGeom>
        </p:spPr>
      </p:pic>
      <p:sp>
        <p:nvSpPr>
          <p:cNvPr id="11" name="Text 6"/>
          <p:cNvSpPr/>
          <p:nvPr/>
        </p:nvSpPr>
        <p:spPr>
          <a:xfrm>
            <a:off x="10743248" y="6400562"/>
            <a:ext cx="2018705" cy="252413"/>
          </a:xfrm>
          <a:prstGeom prst="rect">
            <a:avLst/>
          </a:prstGeom>
          <a:noFill/>
          <a:ln/>
        </p:spPr>
        <p:txBody>
          <a:bodyPr wrap="none" lIns="0" tIns="0" rIns="0" bIns="0" rtlCol="0" anchor="t"/>
          <a:lstStyle/>
          <a:p>
            <a:pPr marL="0" indent="0" algn="ctr">
              <a:lnSpc>
                <a:spcPts val="1950"/>
              </a:lnSpc>
              <a:buNone/>
            </a:pPr>
            <a:r>
              <a:rPr lang="en-US" sz="1550" b="1" dirty="0">
                <a:solidFill>
                  <a:srgbClr val="383838"/>
                </a:solidFill>
                <a:latin typeface="Open Sans Bold" pitchFamily="34" charset="0"/>
                <a:ea typeface="Open Sans Bold" pitchFamily="34" charset="-122"/>
                <a:cs typeface="Open Sans Bold" pitchFamily="34" charset="-120"/>
              </a:rPr>
              <a:t>Ảnh Chụp</a:t>
            </a:r>
            <a:endParaRPr lang="en-US" sz="1550" dirty="0"/>
          </a:p>
        </p:txBody>
      </p:sp>
      <p:sp>
        <p:nvSpPr>
          <p:cNvPr id="12" name="Text 7"/>
          <p:cNvSpPr/>
          <p:nvPr/>
        </p:nvSpPr>
        <p:spPr>
          <a:xfrm>
            <a:off x="9660017" y="6774061"/>
            <a:ext cx="4185285" cy="969050"/>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Patrick Hand" pitchFamily="34" charset="0"/>
                <a:ea typeface="Patrick Hand" pitchFamily="34" charset="-122"/>
                <a:cs typeface="Patrick Hand" pitchFamily="34" charset="-120"/>
              </a:rPr>
              <a:t>Ghi nhận hiện thực trực quan. Tăng độ tin cậy và minh họa sinh động, đặc biệt trong các lĩnh vực thực địa (khảo cổ, kiến trúc, môi trường).</a:t>
            </a:r>
            <a:endParaRPr lang="en-US" sz="1550" dirty="0"/>
          </a:p>
        </p:txBody>
      </p:sp>
      <p:sp>
        <p:nvSpPr>
          <p:cNvPr id="13" name="Shape 8"/>
          <p:cNvSpPr/>
          <p:nvPr/>
        </p:nvSpPr>
        <p:spPr>
          <a:xfrm>
            <a:off x="784979" y="8070996"/>
            <a:ext cx="13060323" cy="32742"/>
          </a:xfrm>
          <a:prstGeom prst="rect">
            <a:avLst/>
          </a:prstGeom>
          <a:solidFill>
            <a:srgbClr val="383838">
              <a:alpha val="50000"/>
            </a:srgbClr>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4979" y="440174"/>
            <a:ext cx="3495675" cy="400169"/>
          </a:xfrm>
          <a:prstGeom prst="rect">
            <a:avLst/>
          </a:prstGeom>
          <a:noFill/>
          <a:ln/>
        </p:spPr>
        <p:txBody>
          <a:bodyPr wrap="none" lIns="0" tIns="0" rIns="0" bIns="0" rtlCol="0" anchor="t"/>
          <a:lstStyle/>
          <a:p>
            <a:pPr marL="0" indent="0" algn="l">
              <a:lnSpc>
                <a:spcPts val="3150"/>
              </a:lnSpc>
              <a:buNone/>
            </a:pPr>
            <a:r>
              <a:rPr lang="en-US" sz="2500" b="1" dirty="0">
                <a:solidFill>
                  <a:srgbClr val="383838"/>
                </a:solidFill>
                <a:latin typeface="Open Sans Bold" pitchFamily="34" charset="0"/>
                <a:ea typeface="Open Sans Bold" pitchFamily="34" charset="-122"/>
                <a:cs typeface="Open Sans Bold" pitchFamily="34" charset="-120"/>
              </a:rPr>
              <a:t>3. Ngôn ngữ toán học:</a:t>
            </a:r>
            <a:endParaRPr lang="en-US" sz="2500" dirty="0"/>
          </a:p>
        </p:txBody>
      </p:sp>
      <p:sp>
        <p:nvSpPr>
          <p:cNvPr id="3" name="Text 1"/>
          <p:cNvSpPr/>
          <p:nvPr/>
        </p:nvSpPr>
        <p:spPr>
          <a:xfrm>
            <a:off x="784979" y="1160502"/>
            <a:ext cx="13060323" cy="512445"/>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Patrick Hand" pitchFamily="34" charset="0"/>
                <a:ea typeface="Patrick Hand" pitchFamily="34" charset="-122"/>
                <a:cs typeface="Patrick Hand" pitchFamily="34" charset="-120"/>
              </a:rPr>
              <a:t>Trong ba loại ngôn ngữ khoa học vừa nêu, ngôn ngữ toán học đóng vai trò đặc biệt quan trọng trong việc trình bày kết quả nghiên cứu. Để hiểu rõ cách thức hoạt động của ngôn ngữ toán học, chúng ta cần tìm hiểu 'Hành trình 3 bước biến dữ liệu biết nói':</a:t>
            </a:r>
            <a:endParaRPr lang="en-US" sz="1250" dirty="0"/>
          </a:p>
        </p:txBody>
      </p:sp>
      <p:sp>
        <p:nvSpPr>
          <p:cNvPr id="4" name="Text 2"/>
          <p:cNvSpPr/>
          <p:nvPr/>
        </p:nvSpPr>
        <p:spPr>
          <a:xfrm>
            <a:off x="784979" y="1852970"/>
            <a:ext cx="160020" cy="20002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Open Sans Light" pitchFamily="34" charset="0"/>
                <a:ea typeface="Open Sans Light" pitchFamily="34" charset="-122"/>
                <a:cs typeface="Open Sans Light" pitchFamily="34" charset="-120"/>
              </a:rPr>
              <a:t>01</a:t>
            </a:r>
            <a:endParaRPr lang="en-US" sz="1250" dirty="0"/>
          </a:p>
        </p:txBody>
      </p:sp>
      <p:sp>
        <p:nvSpPr>
          <p:cNvPr id="5" name="Shape 3"/>
          <p:cNvSpPr/>
          <p:nvPr/>
        </p:nvSpPr>
        <p:spPr>
          <a:xfrm>
            <a:off x="784979" y="2102048"/>
            <a:ext cx="4246721" cy="22860"/>
          </a:xfrm>
          <a:prstGeom prst="rect">
            <a:avLst/>
          </a:prstGeom>
          <a:solidFill>
            <a:srgbClr val="CCCCCC"/>
          </a:solidFill>
          <a:ln/>
        </p:spPr>
      </p:sp>
      <p:sp>
        <p:nvSpPr>
          <p:cNvPr id="6" name="Text 4"/>
          <p:cNvSpPr/>
          <p:nvPr/>
        </p:nvSpPr>
        <p:spPr>
          <a:xfrm>
            <a:off x="2107883" y="2227778"/>
            <a:ext cx="1600914" cy="200144"/>
          </a:xfrm>
          <a:prstGeom prst="rect">
            <a:avLst/>
          </a:prstGeom>
          <a:noFill/>
          <a:ln/>
        </p:spPr>
        <p:txBody>
          <a:bodyPr wrap="none" lIns="0" tIns="0" rIns="0" bIns="0" rtlCol="0" anchor="t"/>
          <a:lstStyle/>
          <a:p>
            <a:pPr marL="0" indent="0" algn="ctr">
              <a:lnSpc>
                <a:spcPts val="1550"/>
              </a:lnSpc>
              <a:buNone/>
            </a:pPr>
            <a:r>
              <a:rPr lang="en-US" sz="1250" b="1" dirty="0">
                <a:solidFill>
                  <a:srgbClr val="383838"/>
                </a:solidFill>
                <a:latin typeface="Open Sans Bold" pitchFamily="34" charset="0"/>
                <a:ea typeface="Open Sans Bold" pitchFamily="34" charset="-122"/>
                <a:cs typeface="Open Sans Bold" pitchFamily="34" charset="-120"/>
              </a:rPr>
              <a:t>Số liệu rời rạc</a:t>
            </a:r>
            <a:endParaRPr lang="en-US" sz="1250" dirty="0"/>
          </a:p>
        </p:txBody>
      </p:sp>
      <p:sp>
        <p:nvSpPr>
          <p:cNvPr id="7" name="Text 5"/>
          <p:cNvSpPr/>
          <p:nvPr/>
        </p:nvSpPr>
        <p:spPr>
          <a:xfrm>
            <a:off x="784979" y="2523887"/>
            <a:ext cx="4246721" cy="256223"/>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Patrick Hand" pitchFamily="34" charset="0"/>
                <a:ea typeface="Patrick Hand" pitchFamily="34" charset="-122"/>
                <a:cs typeface="Patrick Hand" pitchFamily="34" charset="-120"/>
              </a:rPr>
              <a:t>Đây là nền tảng, là bằng chứng gốc của bạn.</a:t>
            </a:r>
            <a:endParaRPr lang="en-US" sz="1250" dirty="0"/>
          </a:p>
        </p:txBody>
      </p:sp>
      <p:sp>
        <p:nvSpPr>
          <p:cNvPr id="8" name="Text 6"/>
          <p:cNvSpPr/>
          <p:nvPr/>
        </p:nvSpPr>
        <p:spPr>
          <a:xfrm>
            <a:off x="784979" y="2876074"/>
            <a:ext cx="4246721" cy="25622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Patrick Hand" pitchFamily="34" charset="0"/>
                <a:ea typeface="Patrick Hand" pitchFamily="34" charset="-122"/>
                <a:cs typeface="Patrick Hand" pitchFamily="34" charset="-120"/>
              </a:rPr>
              <a:t>Là các giá trị riêng lẻ, chưa được xử lý (ví dụ: 1.5, 2.3, 1.9, 8.0,...)</a:t>
            </a:r>
            <a:endParaRPr lang="en-US" sz="1250" dirty="0"/>
          </a:p>
        </p:txBody>
      </p:sp>
      <p:sp>
        <p:nvSpPr>
          <p:cNvPr id="9" name="Text 7"/>
          <p:cNvSpPr/>
          <p:nvPr/>
        </p:nvSpPr>
        <p:spPr>
          <a:xfrm>
            <a:off x="784979" y="3188256"/>
            <a:ext cx="4246721" cy="256223"/>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83838"/>
                </a:solidFill>
                <a:latin typeface="Patrick Hand" pitchFamily="34" charset="0"/>
                <a:ea typeface="Patrick Hand" pitchFamily="34" charset="-122"/>
                <a:cs typeface="Patrick Hand" pitchFamily="34" charset="-120"/>
              </a:rPr>
              <a:t>Ưu điểm:</a:t>
            </a:r>
            <a:r>
              <a:rPr lang="en-US" sz="1250" dirty="0">
                <a:solidFill>
                  <a:srgbClr val="383838"/>
                </a:solidFill>
                <a:latin typeface="Patrick Hand" pitchFamily="34" charset="0"/>
                <a:ea typeface="Patrick Hand" pitchFamily="34" charset="-122"/>
                <a:cs typeface="Patrick Hand" pitchFamily="34" charset="-120"/>
              </a:rPr>
              <a:t> Khách quan, chi tiết, là "bằng chứng" gốc</a:t>
            </a:r>
            <a:endParaRPr lang="en-US" sz="1250" dirty="0"/>
          </a:p>
        </p:txBody>
      </p:sp>
      <p:sp>
        <p:nvSpPr>
          <p:cNvPr id="10" name="Text 8"/>
          <p:cNvSpPr/>
          <p:nvPr/>
        </p:nvSpPr>
        <p:spPr>
          <a:xfrm>
            <a:off x="784979" y="3500438"/>
            <a:ext cx="4246721" cy="76866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Patrick Hand" pitchFamily="34" charset="0"/>
                <a:ea typeface="Patrick Hand" pitchFamily="34" charset="-122"/>
                <a:cs typeface="Patrick Hand" pitchFamily="34" charset="-120"/>
              </a:rPr>
              <a:t>Nhược điểm:</a:t>
            </a:r>
            <a:r>
              <a:rPr lang="en-US" sz="1250" dirty="0">
                <a:solidFill>
                  <a:srgbClr val="383838"/>
                </a:solidFill>
                <a:latin typeface="Patrick Hand" pitchFamily="34" charset="0"/>
                <a:ea typeface="Patrick Hand" pitchFamily="34" charset="-122"/>
                <a:cs typeface="Patrick Hand" pitchFamily="34" charset="-120"/>
              </a:rPr>
              <a:t> Rất khó hiểu! Không ai có thể nhìn vào một danh sách 100 con số và rút ra kết luận ngay lập tức. Chúng giống như những mảnh ghép lego rời rạc.</a:t>
            </a:r>
            <a:endParaRPr lang="en-US" sz="1250" dirty="0"/>
          </a:p>
        </p:txBody>
      </p:sp>
      <p:pic>
        <p:nvPicPr>
          <p:cNvPr id="11" name="Image 0" descr="preencoded.png"/>
          <p:cNvPicPr>
            <a:picLocks noChangeAspect="1"/>
          </p:cNvPicPr>
          <p:nvPr/>
        </p:nvPicPr>
        <p:blipFill>
          <a:blip r:embed="rId3"/>
          <a:stretch>
            <a:fillRect/>
          </a:stretch>
        </p:blipFill>
        <p:spPr>
          <a:xfrm>
            <a:off x="784979" y="4449128"/>
            <a:ext cx="4246721" cy="2826187"/>
          </a:xfrm>
          <a:prstGeom prst="rect">
            <a:avLst/>
          </a:prstGeom>
        </p:spPr>
      </p:pic>
      <p:sp>
        <p:nvSpPr>
          <p:cNvPr id="12" name="Text 9"/>
          <p:cNvSpPr/>
          <p:nvPr/>
        </p:nvSpPr>
        <p:spPr>
          <a:xfrm>
            <a:off x="5191720" y="1852970"/>
            <a:ext cx="160020" cy="20002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Open Sans Light" pitchFamily="34" charset="0"/>
                <a:ea typeface="Open Sans Light" pitchFamily="34" charset="-122"/>
                <a:cs typeface="Open Sans Light" pitchFamily="34" charset="-120"/>
              </a:rPr>
              <a:t>02</a:t>
            </a:r>
            <a:endParaRPr lang="en-US" sz="1250" dirty="0"/>
          </a:p>
        </p:txBody>
      </p:sp>
      <p:sp>
        <p:nvSpPr>
          <p:cNvPr id="13" name="Shape 10"/>
          <p:cNvSpPr/>
          <p:nvPr/>
        </p:nvSpPr>
        <p:spPr>
          <a:xfrm>
            <a:off x="5191720" y="2102048"/>
            <a:ext cx="4246721" cy="22860"/>
          </a:xfrm>
          <a:prstGeom prst="rect">
            <a:avLst/>
          </a:prstGeom>
          <a:solidFill>
            <a:srgbClr val="CCCCCC"/>
          </a:solidFill>
          <a:ln/>
        </p:spPr>
      </p:sp>
      <p:sp>
        <p:nvSpPr>
          <p:cNvPr id="14" name="Text 11"/>
          <p:cNvSpPr/>
          <p:nvPr/>
        </p:nvSpPr>
        <p:spPr>
          <a:xfrm>
            <a:off x="6514624" y="2227778"/>
            <a:ext cx="1600914" cy="200144"/>
          </a:xfrm>
          <a:prstGeom prst="rect">
            <a:avLst/>
          </a:prstGeom>
          <a:noFill/>
          <a:ln/>
        </p:spPr>
        <p:txBody>
          <a:bodyPr wrap="none" lIns="0" tIns="0" rIns="0" bIns="0" rtlCol="0" anchor="t"/>
          <a:lstStyle/>
          <a:p>
            <a:pPr marL="0" indent="0" algn="ctr">
              <a:lnSpc>
                <a:spcPts val="1550"/>
              </a:lnSpc>
              <a:buNone/>
            </a:pPr>
            <a:r>
              <a:rPr lang="en-US" sz="1250" b="1" dirty="0">
                <a:solidFill>
                  <a:srgbClr val="383838"/>
                </a:solidFill>
                <a:latin typeface="Open Sans Bold" pitchFamily="34" charset="0"/>
                <a:ea typeface="Open Sans Bold" pitchFamily="34" charset="-122"/>
                <a:cs typeface="Open Sans Bold" pitchFamily="34" charset="-120"/>
              </a:rPr>
              <a:t>Bảng thống kê</a:t>
            </a:r>
            <a:endParaRPr lang="en-US" sz="1250" dirty="0"/>
          </a:p>
        </p:txBody>
      </p:sp>
      <p:sp>
        <p:nvSpPr>
          <p:cNvPr id="15" name="Text 12"/>
          <p:cNvSpPr/>
          <p:nvPr/>
        </p:nvSpPr>
        <p:spPr>
          <a:xfrm>
            <a:off x="5191720" y="2523887"/>
            <a:ext cx="4246721" cy="256223"/>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Patrick Hand" pitchFamily="34" charset="0"/>
                <a:ea typeface="Patrick Hand" pitchFamily="34" charset="-122"/>
                <a:cs typeface="Patrick Hand" pitchFamily="34" charset="-120"/>
              </a:rPr>
              <a:t>Đây là bước bạn "dọn dẹp" và "sắp xếp" các mảnh lego của mình.</a:t>
            </a:r>
            <a:endParaRPr lang="en-US" sz="1250" dirty="0"/>
          </a:p>
        </p:txBody>
      </p:sp>
      <p:sp>
        <p:nvSpPr>
          <p:cNvPr id="16" name="Text 13"/>
          <p:cNvSpPr/>
          <p:nvPr/>
        </p:nvSpPr>
        <p:spPr>
          <a:xfrm>
            <a:off x="5191720" y="2876074"/>
            <a:ext cx="4246721" cy="25622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Patrick Hand" pitchFamily="34" charset="0"/>
                <a:ea typeface="Patrick Hand" pitchFamily="34" charset="-122"/>
                <a:cs typeface="Patrick Hand" pitchFamily="34" charset="-120"/>
              </a:rPr>
              <a:t>Tổ chức các số liệu rời rạc vào các hàng và cột có ý nghĩa</a:t>
            </a:r>
            <a:endParaRPr lang="en-US" sz="1250" dirty="0"/>
          </a:p>
        </p:txBody>
      </p:sp>
      <p:sp>
        <p:nvSpPr>
          <p:cNvPr id="17" name="Text 14"/>
          <p:cNvSpPr/>
          <p:nvPr/>
        </p:nvSpPr>
        <p:spPr>
          <a:xfrm>
            <a:off x="5191720" y="3188256"/>
            <a:ext cx="4246721" cy="51244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Patrick Hand" pitchFamily="34" charset="0"/>
                <a:ea typeface="Patrick Hand" pitchFamily="34" charset="-122"/>
                <a:cs typeface="Patrick Hand" pitchFamily="34" charset="-120"/>
              </a:rPr>
              <a:t>Ưu điểm:</a:t>
            </a:r>
            <a:r>
              <a:rPr lang="en-US" sz="1250" dirty="0">
                <a:solidFill>
                  <a:srgbClr val="383838"/>
                </a:solidFill>
                <a:latin typeface="Patrick Hand" pitchFamily="34" charset="0"/>
                <a:ea typeface="Patrick Hand" pitchFamily="34" charset="-122"/>
                <a:cs typeface="Patrick Hand" pitchFamily="34" charset="-120"/>
              </a:rPr>
              <a:t> Dữ liệu trở nên có trật tự, logic. Dễ dàng tra cứu, so sánh các giá trị cụ thể</a:t>
            </a:r>
            <a:endParaRPr lang="en-US" sz="1250" dirty="0"/>
          </a:p>
        </p:txBody>
      </p:sp>
      <p:sp>
        <p:nvSpPr>
          <p:cNvPr id="18" name="Text 15"/>
          <p:cNvSpPr/>
          <p:nvPr/>
        </p:nvSpPr>
        <p:spPr>
          <a:xfrm>
            <a:off x="5191720" y="3756660"/>
            <a:ext cx="4246721" cy="256223"/>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383838"/>
                </a:solidFill>
                <a:latin typeface="Patrick Hand" pitchFamily="34" charset="0"/>
                <a:ea typeface="Patrick Hand" pitchFamily="34" charset="-122"/>
                <a:cs typeface="Patrick Hand" pitchFamily="34" charset="-120"/>
              </a:rPr>
              <a:t>Ví dụ:</a:t>
            </a:r>
            <a:r>
              <a:rPr lang="en-US" sz="1250" dirty="0">
                <a:solidFill>
                  <a:srgbClr val="383838"/>
                </a:solidFill>
                <a:latin typeface="Patrick Hand" pitchFamily="34" charset="0"/>
                <a:ea typeface="Patrick Hand" pitchFamily="34" charset="-122"/>
                <a:cs typeface="Patrick Hand" pitchFamily="34" charset="-120"/>
              </a:rPr>
              <a:t> Bảng tần suất, bảng kết quả khảo sát</a:t>
            </a:r>
            <a:endParaRPr lang="en-US" sz="1250" dirty="0"/>
          </a:p>
        </p:txBody>
      </p:sp>
      <p:sp>
        <p:nvSpPr>
          <p:cNvPr id="19" name="Text 16"/>
          <p:cNvSpPr/>
          <p:nvPr/>
        </p:nvSpPr>
        <p:spPr>
          <a:xfrm>
            <a:off x="5191720" y="4108847"/>
            <a:ext cx="4246721" cy="256223"/>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20" name="Image 1" descr="preencoded.png"/>
          <p:cNvPicPr>
            <a:picLocks noChangeAspect="1"/>
          </p:cNvPicPr>
          <p:nvPr/>
        </p:nvPicPr>
        <p:blipFill>
          <a:blip r:embed="rId4"/>
          <a:stretch>
            <a:fillRect/>
          </a:stretch>
        </p:blipFill>
        <p:spPr>
          <a:xfrm>
            <a:off x="5191720" y="4545092"/>
            <a:ext cx="4246721" cy="3185041"/>
          </a:xfrm>
          <a:prstGeom prst="rect">
            <a:avLst/>
          </a:prstGeom>
        </p:spPr>
      </p:pic>
      <p:sp>
        <p:nvSpPr>
          <p:cNvPr id="21" name="Text 17"/>
          <p:cNvSpPr/>
          <p:nvPr/>
        </p:nvSpPr>
        <p:spPr>
          <a:xfrm>
            <a:off x="9598462" y="1852970"/>
            <a:ext cx="160020" cy="200025"/>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Open Sans Light" pitchFamily="34" charset="0"/>
                <a:ea typeface="Open Sans Light" pitchFamily="34" charset="-122"/>
                <a:cs typeface="Open Sans Light" pitchFamily="34" charset="-120"/>
              </a:rPr>
              <a:t>03</a:t>
            </a:r>
            <a:endParaRPr lang="en-US" sz="1250" dirty="0"/>
          </a:p>
        </p:txBody>
      </p:sp>
      <p:sp>
        <p:nvSpPr>
          <p:cNvPr id="22" name="Shape 18"/>
          <p:cNvSpPr/>
          <p:nvPr/>
        </p:nvSpPr>
        <p:spPr>
          <a:xfrm>
            <a:off x="9598462" y="2102048"/>
            <a:ext cx="4246721" cy="22860"/>
          </a:xfrm>
          <a:prstGeom prst="rect">
            <a:avLst/>
          </a:prstGeom>
          <a:solidFill>
            <a:srgbClr val="CCCCCC"/>
          </a:solidFill>
          <a:ln/>
        </p:spPr>
      </p:sp>
      <p:sp>
        <p:nvSpPr>
          <p:cNvPr id="23" name="Text 19"/>
          <p:cNvSpPr/>
          <p:nvPr/>
        </p:nvSpPr>
        <p:spPr>
          <a:xfrm>
            <a:off x="10921365" y="2227778"/>
            <a:ext cx="1600914" cy="200144"/>
          </a:xfrm>
          <a:prstGeom prst="rect">
            <a:avLst/>
          </a:prstGeom>
          <a:noFill/>
          <a:ln/>
        </p:spPr>
        <p:txBody>
          <a:bodyPr wrap="none" lIns="0" tIns="0" rIns="0" bIns="0" rtlCol="0" anchor="t"/>
          <a:lstStyle/>
          <a:p>
            <a:pPr marL="0" indent="0" algn="ctr">
              <a:lnSpc>
                <a:spcPts val="1550"/>
              </a:lnSpc>
              <a:buNone/>
            </a:pPr>
            <a:r>
              <a:rPr lang="en-US" sz="1250" b="1" dirty="0">
                <a:solidFill>
                  <a:srgbClr val="383838"/>
                </a:solidFill>
                <a:latin typeface="Open Sans Bold" pitchFamily="34" charset="0"/>
                <a:ea typeface="Open Sans Bold" pitchFamily="34" charset="-122"/>
                <a:cs typeface="Open Sans Bold" pitchFamily="34" charset="-120"/>
              </a:rPr>
              <a:t>Biểu đồ &amp; Đồ thị</a:t>
            </a:r>
            <a:endParaRPr lang="en-US" sz="1250" dirty="0"/>
          </a:p>
        </p:txBody>
      </p:sp>
      <p:sp>
        <p:nvSpPr>
          <p:cNvPr id="24" name="Text 20"/>
          <p:cNvSpPr/>
          <p:nvPr/>
        </p:nvSpPr>
        <p:spPr>
          <a:xfrm>
            <a:off x="9598462" y="2523887"/>
            <a:ext cx="4246721" cy="512445"/>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Patrick Hand" pitchFamily="34" charset="0"/>
                <a:ea typeface="Patrick Hand" pitchFamily="34" charset="-122"/>
                <a:cs typeface="Patrick Hand" pitchFamily="34" charset="-120"/>
              </a:rPr>
              <a:t>Đây là lúc các mảnh lego được lắp ráp thành một mô hình hoàn chỉnh và có ý nghĩa.</a:t>
            </a:r>
            <a:endParaRPr lang="en-US" sz="1250" dirty="0"/>
          </a:p>
        </p:txBody>
      </p:sp>
      <p:sp>
        <p:nvSpPr>
          <p:cNvPr id="25" name="Text 21"/>
          <p:cNvSpPr/>
          <p:nvPr/>
        </p:nvSpPr>
        <p:spPr>
          <a:xfrm>
            <a:off x="9598462" y="3132296"/>
            <a:ext cx="4246721" cy="512445"/>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383838"/>
                </a:solidFill>
                <a:latin typeface="Patrick Hand" pitchFamily="34" charset="0"/>
                <a:ea typeface="Patrick Hand" pitchFamily="34" charset="-122"/>
                <a:cs typeface="Patrick Hand" pitchFamily="34" charset="-120"/>
              </a:rPr>
              <a:t>Trực quan hóa dữ liệu từ bảng thống kê. Đây là "ngôn ngữ" nhanh nhất để não bộ con người xử lý thông tin</a:t>
            </a:r>
            <a:endParaRPr lang="en-US" sz="1250" dirty="0"/>
          </a:p>
        </p:txBody>
      </p:sp>
      <p:sp>
        <p:nvSpPr>
          <p:cNvPr id="26" name="Text 22"/>
          <p:cNvSpPr/>
          <p:nvPr/>
        </p:nvSpPr>
        <p:spPr>
          <a:xfrm>
            <a:off x="9598462" y="3700701"/>
            <a:ext cx="4246721" cy="768668"/>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383838"/>
                </a:solidFill>
                <a:latin typeface="Patrick Hand" pitchFamily="34" charset="0"/>
                <a:ea typeface="Patrick Hand" pitchFamily="34" charset="-122"/>
                <a:cs typeface="Patrick Hand" pitchFamily="34" charset="-120"/>
              </a:rPr>
              <a:t>Ưu điểm:</a:t>
            </a:r>
            <a:r>
              <a:rPr lang="en-US" sz="1250" dirty="0">
                <a:solidFill>
                  <a:srgbClr val="383838"/>
                </a:solidFill>
                <a:latin typeface="Patrick Hand" pitchFamily="34" charset="0"/>
                <a:ea typeface="Patrick Hand" pitchFamily="34" charset="-122"/>
                <a:cs typeface="Patrick Hand" pitchFamily="34" charset="-120"/>
              </a:rPr>
              <a:t> Biến các con số phức tạp thành một câu chuyện trực quan. Làm nổi bật ngay lập tức các xu hướng (trends), các điểm bất thường (outliers), và sự so sánh (comparisons)</a:t>
            </a:r>
            <a:endParaRPr lang="en-US" sz="1250" dirty="0"/>
          </a:p>
        </p:txBody>
      </p:sp>
      <p:pic>
        <p:nvPicPr>
          <p:cNvPr id="27" name="Image 2" descr="preencoded.png"/>
          <p:cNvPicPr>
            <a:picLocks noChangeAspect="1"/>
          </p:cNvPicPr>
          <p:nvPr/>
        </p:nvPicPr>
        <p:blipFill>
          <a:blip r:embed="rId5"/>
          <a:stretch>
            <a:fillRect/>
          </a:stretch>
        </p:blipFill>
        <p:spPr>
          <a:xfrm>
            <a:off x="9598462" y="4649391"/>
            <a:ext cx="4246721" cy="25479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714143"/>
            <a:ext cx="4937760"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Kết luận</a:t>
            </a:r>
            <a:endParaRPr lang="en-US" sz="3850" dirty="0"/>
          </a:p>
        </p:txBody>
      </p:sp>
      <p:sp>
        <p:nvSpPr>
          <p:cNvPr id="3" name="Text 1"/>
          <p:cNvSpPr/>
          <p:nvPr/>
        </p:nvSpPr>
        <p:spPr>
          <a:xfrm>
            <a:off x="864037" y="282499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Thuyết trình khoa học không chỉ là trình bày nội dung, mà còn là nghệ thuật xây dựng một câu chuyện học thuật </a:t>
            </a:r>
            <a:r>
              <a:rPr lang="en-US" sz="1900" b="1" dirty="0">
                <a:solidFill>
                  <a:srgbClr val="383838"/>
                </a:solidFill>
                <a:latin typeface="Patrick Hand" pitchFamily="34" charset="0"/>
                <a:ea typeface="Patrick Hand" pitchFamily="34" charset="-122"/>
                <a:cs typeface="Patrick Hand" pitchFamily="34" charset="-120"/>
              </a:rPr>
              <a:t>logic, khách quan và có dẫn chứng</a:t>
            </a:r>
            <a:r>
              <a:rPr lang="en-US" sz="1900" dirty="0">
                <a:solidFill>
                  <a:srgbClr val="383838"/>
                </a:solidFill>
                <a:latin typeface="Patrick Hand" pitchFamily="34" charset="0"/>
                <a:ea typeface="Patrick Hand" pitchFamily="34" charset="-122"/>
                <a:cs typeface="Patrick Hand" pitchFamily="34" charset="-120"/>
              </a:rPr>
              <a:t> chặt chẽ.</a:t>
            </a:r>
            <a:endParaRPr lang="en-US" sz="1900" dirty="0"/>
          </a:p>
        </p:txBody>
      </p:sp>
      <p:sp>
        <p:nvSpPr>
          <p:cNvPr id="4" name="Shape 2"/>
          <p:cNvSpPr/>
          <p:nvPr/>
        </p:nvSpPr>
        <p:spPr>
          <a:xfrm>
            <a:off x="864037" y="3892748"/>
            <a:ext cx="12902327" cy="2622709"/>
          </a:xfrm>
          <a:prstGeom prst="roundRect">
            <a:avLst>
              <a:gd name="adj" fmla="val 3954"/>
            </a:avLst>
          </a:prstGeom>
          <a:solidFill>
            <a:srgbClr val="E6E6E6"/>
          </a:solidFill>
          <a:ln w="15240">
            <a:solidFill>
              <a:srgbClr val="CCCCCC"/>
            </a:solidFill>
            <a:prstDash val="solid"/>
          </a:ln>
        </p:spPr>
      </p:sp>
      <p:sp>
        <p:nvSpPr>
          <p:cNvPr id="5" name="Shape 3"/>
          <p:cNvSpPr/>
          <p:nvPr/>
        </p:nvSpPr>
        <p:spPr>
          <a:xfrm>
            <a:off x="879277" y="3907988"/>
            <a:ext cx="4290536" cy="2592229"/>
          </a:xfrm>
          <a:prstGeom prst="roundRect">
            <a:avLst>
              <a:gd name="adj" fmla="val 4000"/>
            </a:avLst>
          </a:prstGeom>
          <a:solidFill>
            <a:srgbClr val="E6E6E6"/>
          </a:solidFill>
          <a:ln/>
        </p:spPr>
      </p:sp>
      <p:sp>
        <p:nvSpPr>
          <p:cNvPr id="6" name="Text 4"/>
          <p:cNvSpPr/>
          <p:nvPr/>
        </p:nvSpPr>
        <p:spPr>
          <a:xfrm>
            <a:off x="1126093" y="4154805"/>
            <a:ext cx="2962632" cy="370284"/>
          </a:xfrm>
          <a:prstGeom prst="rect">
            <a:avLst/>
          </a:prstGeom>
          <a:noFill/>
          <a:ln/>
        </p:spPr>
        <p:txBody>
          <a:bodyPr wrap="none" lIns="0" tIns="0" rIns="0" bIns="0" rtlCol="0" anchor="t"/>
          <a:lstStyle/>
          <a:p>
            <a:pPr marL="0" indent="0" algn="l">
              <a:lnSpc>
                <a:spcPts val="2900"/>
              </a:lnSpc>
              <a:buNone/>
            </a:pPr>
            <a:r>
              <a:rPr lang="en-US" sz="2300" b="1" dirty="0">
                <a:solidFill>
                  <a:srgbClr val="383838"/>
                </a:solidFill>
                <a:latin typeface="Open Sans Bold" pitchFamily="34" charset="0"/>
                <a:ea typeface="Open Sans Bold" pitchFamily="34" charset="-122"/>
                <a:cs typeface="Open Sans Bold" pitchFamily="34" charset="-120"/>
              </a:rPr>
              <a:t>Tính Logic</a:t>
            </a:r>
            <a:endParaRPr lang="en-US" sz="2300" dirty="0"/>
          </a:p>
        </p:txBody>
      </p:sp>
      <p:sp>
        <p:nvSpPr>
          <p:cNvPr id="7" name="Text 5"/>
          <p:cNvSpPr/>
          <p:nvPr/>
        </p:nvSpPr>
        <p:spPr>
          <a:xfrm>
            <a:off x="1126093" y="4673203"/>
            <a:ext cx="3796903" cy="158019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Đảm bảo sự liên kết giữa Vấn đề, Luận điểm và Luận cứ. Sử dụng phương pháp lập luận (Diễn dịch, Quy nạp, Loại suy) phù hợp với bối cảnh và đối tượng.</a:t>
            </a:r>
            <a:endParaRPr lang="en-US" sz="1900" dirty="0"/>
          </a:p>
        </p:txBody>
      </p:sp>
      <p:sp>
        <p:nvSpPr>
          <p:cNvPr id="8" name="Shape 6"/>
          <p:cNvSpPr/>
          <p:nvPr/>
        </p:nvSpPr>
        <p:spPr>
          <a:xfrm>
            <a:off x="5169813" y="3907988"/>
            <a:ext cx="4290655" cy="2592229"/>
          </a:xfrm>
          <a:prstGeom prst="rect">
            <a:avLst/>
          </a:prstGeom>
          <a:solidFill>
            <a:srgbClr val="E6E6E6"/>
          </a:solidFill>
          <a:ln/>
        </p:spPr>
      </p:sp>
      <p:sp>
        <p:nvSpPr>
          <p:cNvPr id="9" name="Shape 7"/>
          <p:cNvSpPr/>
          <p:nvPr/>
        </p:nvSpPr>
        <p:spPr>
          <a:xfrm>
            <a:off x="5169813" y="3907988"/>
            <a:ext cx="30480" cy="2592229"/>
          </a:xfrm>
          <a:prstGeom prst="roundRect">
            <a:avLst>
              <a:gd name="adj" fmla="val 340200"/>
            </a:avLst>
          </a:prstGeom>
          <a:solidFill>
            <a:srgbClr val="CCCCCC"/>
          </a:solidFill>
          <a:ln/>
        </p:spPr>
      </p:sp>
      <p:sp>
        <p:nvSpPr>
          <p:cNvPr id="10" name="Text 8"/>
          <p:cNvSpPr/>
          <p:nvPr/>
        </p:nvSpPr>
        <p:spPr>
          <a:xfrm>
            <a:off x="5416629" y="4154805"/>
            <a:ext cx="2962632" cy="370284"/>
          </a:xfrm>
          <a:prstGeom prst="rect">
            <a:avLst/>
          </a:prstGeom>
          <a:noFill/>
          <a:ln/>
        </p:spPr>
        <p:txBody>
          <a:bodyPr wrap="none" lIns="0" tIns="0" rIns="0" bIns="0" rtlCol="0" anchor="t"/>
          <a:lstStyle/>
          <a:p>
            <a:pPr marL="0" indent="0" algn="l">
              <a:lnSpc>
                <a:spcPts val="2900"/>
              </a:lnSpc>
              <a:buNone/>
            </a:pPr>
            <a:r>
              <a:rPr lang="en-US" sz="2300" b="1" dirty="0">
                <a:solidFill>
                  <a:srgbClr val="383838"/>
                </a:solidFill>
                <a:latin typeface="Open Sans Bold" pitchFamily="34" charset="0"/>
                <a:ea typeface="Open Sans Bold" pitchFamily="34" charset="-122"/>
                <a:cs typeface="Open Sans Bold" pitchFamily="34" charset="-120"/>
              </a:rPr>
              <a:t>Tính Khách Quan</a:t>
            </a:r>
            <a:endParaRPr lang="en-US" sz="2300" dirty="0"/>
          </a:p>
        </p:txBody>
      </p:sp>
      <p:sp>
        <p:nvSpPr>
          <p:cNvPr id="11" name="Text 9"/>
          <p:cNvSpPr/>
          <p:nvPr/>
        </p:nvSpPr>
        <p:spPr>
          <a:xfrm>
            <a:off x="5416629" y="4673203"/>
            <a:ext cx="3797022"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Duy trì văn phong khoa học, ưu tiên thể bị động và phán đoán hiện thực. Tránh tuyệt đối ngôn từ mang tính biểu cảm cá nhân.</a:t>
            </a:r>
            <a:endParaRPr lang="en-US" sz="1900" dirty="0"/>
          </a:p>
        </p:txBody>
      </p:sp>
      <p:sp>
        <p:nvSpPr>
          <p:cNvPr id="12" name="Shape 10"/>
          <p:cNvSpPr/>
          <p:nvPr/>
        </p:nvSpPr>
        <p:spPr>
          <a:xfrm>
            <a:off x="9460468" y="3907988"/>
            <a:ext cx="4290655" cy="2592229"/>
          </a:xfrm>
          <a:prstGeom prst="rect">
            <a:avLst/>
          </a:prstGeom>
          <a:solidFill>
            <a:srgbClr val="E6E6E6"/>
          </a:solidFill>
          <a:ln/>
        </p:spPr>
      </p:sp>
      <p:sp>
        <p:nvSpPr>
          <p:cNvPr id="13" name="Shape 11"/>
          <p:cNvSpPr/>
          <p:nvPr/>
        </p:nvSpPr>
        <p:spPr>
          <a:xfrm>
            <a:off x="9460468" y="3907988"/>
            <a:ext cx="30480" cy="2592229"/>
          </a:xfrm>
          <a:prstGeom prst="roundRect">
            <a:avLst>
              <a:gd name="adj" fmla="val 340200"/>
            </a:avLst>
          </a:prstGeom>
          <a:solidFill>
            <a:srgbClr val="CCCCCC"/>
          </a:solidFill>
          <a:ln/>
        </p:spPr>
      </p:sp>
      <p:sp>
        <p:nvSpPr>
          <p:cNvPr id="14" name="Text 12"/>
          <p:cNvSpPr/>
          <p:nvPr/>
        </p:nvSpPr>
        <p:spPr>
          <a:xfrm>
            <a:off x="9707285" y="4154805"/>
            <a:ext cx="2962632" cy="370284"/>
          </a:xfrm>
          <a:prstGeom prst="rect">
            <a:avLst/>
          </a:prstGeom>
          <a:noFill/>
          <a:ln/>
        </p:spPr>
        <p:txBody>
          <a:bodyPr wrap="none" lIns="0" tIns="0" rIns="0" bIns="0" rtlCol="0" anchor="t"/>
          <a:lstStyle/>
          <a:p>
            <a:pPr marL="0" indent="0" algn="l">
              <a:lnSpc>
                <a:spcPts val="2900"/>
              </a:lnSpc>
              <a:buNone/>
            </a:pPr>
            <a:r>
              <a:rPr lang="en-US" sz="2300" b="1" dirty="0">
                <a:solidFill>
                  <a:srgbClr val="383838"/>
                </a:solidFill>
                <a:latin typeface="Open Sans Bold" pitchFamily="34" charset="0"/>
                <a:ea typeface="Open Sans Bold" pitchFamily="34" charset="-122"/>
                <a:cs typeface="Open Sans Bold" pitchFamily="34" charset="-120"/>
              </a:rPr>
              <a:t>Minh Họa Khoa Học</a:t>
            </a:r>
            <a:endParaRPr lang="en-US" sz="2300" dirty="0"/>
          </a:p>
        </p:txBody>
      </p:sp>
      <p:sp>
        <p:nvSpPr>
          <p:cNvPr id="15" name="Text 13"/>
          <p:cNvSpPr/>
          <p:nvPr/>
        </p:nvSpPr>
        <p:spPr>
          <a:xfrm>
            <a:off x="9707285" y="4673203"/>
            <a:ext cx="3797022" cy="158019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Kết hợp hiệu quả ngôn ngữ toán học (số liệu, biểu đồ) và hình ảnh trực quan (sơ đồ, hình vẽ) để củng cố bằng chứng và tăng tính thuyết phục.</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9152" y="659368"/>
            <a:ext cx="6394133" cy="599480"/>
          </a:xfrm>
          <a:prstGeom prst="rect">
            <a:avLst/>
          </a:prstGeom>
          <a:noFill/>
          <a:ln/>
        </p:spPr>
        <p:txBody>
          <a:bodyPr wrap="none" lIns="0" tIns="0" rIns="0" bIns="0" rtlCol="0" anchor="t"/>
          <a:lstStyle/>
          <a:p>
            <a:pPr marL="0" indent="0" algn="l">
              <a:lnSpc>
                <a:spcPts val="4700"/>
              </a:lnSpc>
              <a:buNone/>
            </a:pPr>
            <a:r>
              <a:rPr lang="en-US" sz="3750" b="1" dirty="0">
                <a:solidFill>
                  <a:srgbClr val="383838"/>
                </a:solidFill>
                <a:latin typeface="Open Sans Bold" pitchFamily="34" charset="0"/>
                <a:ea typeface="Open Sans Bold" pitchFamily="34" charset="-122"/>
                <a:cs typeface="Open Sans Bold" pitchFamily="34" charset="-120"/>
              </a:rPr>
              <a:t>4.2. Thuyết Trình Khoa Học</a:t>
            </a:r>
            <a:endParaRPr lang="en-US" sz="3750" dirty="0"/>
          </a:p>
        </p:txBody>
      </p:sp>
      <p:sp>
        <p:nvSpPr>
          <p:cNvPr id="3" name="Text 1"/>
          <p:cNvSpPr/>
          <p:nvPr/>
        </p:nvSpPr>
        <p:spPr>
          <a:xfrm>
            <a:off x="839152" y="1858089"/>
            <a:ext cx="3078480" cy="359688"/>
          </a:xfrm>
          <a:prstGeom prst="rect">
            <a:avLst/>
          </a:prstGeom>
          <a:noFill/>
          <a:ln/>
        </p:spPr>
        <p:txBody>
          <a:bodyPr wrap="none" lIns="0" tIns="0" rIns="0" bIns="0" rtlCol="0" anchor="t"/>
          <a:lstStyle/>
          <a:p>
            <a:pPr marL="0" indent="0" algn="l">
              <a:lnSpc>
                <a:spcPts val="2800"/>
              </a:lnSpc>
              <a:buNone/>
            </a:pPr>
            <a:r>
              <a:rPr lang="en-US" sz="2250" b="1" dirty="0">
                <a:solidFill>
                  <a:srgbClr val="383838"/>
                </a:solidFill>
                <a:latin typeface="Open Sans Bold" pitchFamily="34" charset="0"/>
                <a:ea typeface="Open Sans Bold" pitchFamily="34" charset="-122"/>
                <a:cs typeface="Open Sans Bold" pitchFamily="34" charset="-120"/>
              </a:rPr>
              <a:t>Khái Niệm và Ý Nghĩa</a:t>
            </a:r>
            <a:endParaRPr lang="en-US" sz="2250" dirty="0"/>
          </a:p>
        </p:txBody>
      </p:sp>
      <p:sp>
        <p:nvSpPr>
          <p:cNvPr id="4" name="Text 2"/>
          <p:cNvSpPr/>
          <p:nvPr/>
        </p:nvSpPr>
        <p:spPr>
          <a:xfrm>
            <a:off x="839152" y="2457450"/>
            <a:ext cx="6860381" cy="1150858"/>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Thuyết trình khoa học là quá trình trình bày công trình nghiên cứu trước hội đồng, giảng viên, hoặc công chúng khoa học. Đây là một kỹ năng </a:t>
            </a:r>
            <a:r>
              <a:rPr lang="en-US" sz="1850" b="1" dirty="0">
                <a:solidFill>
                  <a:srgbClr val="383838"/>
                </a:solidFill>
                <a:latin typeface="Patrick Hand" pitchFamily="34" charset="0"/>
                <a:ea typeface="Patrick Hand" pitchFamily="34" charset="-122"/>
                <a:cs typeface="Patrick Hand" pitchFamily="34" charset="-120"/>
              </a:rPr>
              <a:t>bắt buộc</a:t>
            </a:r>
            <a:r>
              <a:rPr lang="en-US" sz="1850" dirty="0">
                <a:solidFill>
                  <a:srgbClr val="383838"/>
                </a:solidFill>
                <a:latin typeface="Patrick Hand" pitchFamily="34" charset="0"/>
                <a:ea typeface="Patrick Hand" pitchFamily="34" charset="-122"/>
                <a:cs typeface="Patrick Hand" pitchFamily="34" charset="-120"/>
              </a:rPr>
              <a:t> đối với mọi người làm nghiên cứu.</a:t>
            </a:r>
            <a:endParaRPr lang="en-US" sz="1850" dirty="0"/>
          </a:p>
        </p:txBody>
      </p:sp>
      <p:sp>
        <p:nvSpPr>
          <p:cNvPr id="5" name="Shape 3"/>
          <p:cNvSpPr/>
          <p:nvPr/>
        </p:nvSpPr>
        <p:spPr>
          <a:xfrm>
            <a:off x="839152" y="3877985"/>
            <a:ext cx="6860381" cy="2398157"/>
          </a:xfrm>
          <a:prstGeom prst="roundRect">
            <a:avLst>
              <a:gd name="adj" fmla="val 6101"/>
            </a:avLst>
          </a:prstGeom>
          <a:solidFill>
            <a:srgbClr val="F7F7F7"/>
          </a:solidFill>
          <a:ln w="30480">
            <a:solidFill>
              <a:srgbClr val="CCCCCC"/>
            </a:solidFill>
            <a:prstDash val="solid"/>
          </a:ln>
        </p:spPr>
      </p:sp>
      <p:sp>
        <p:nvSpPr>
          <p:cNvPr id="6" name="Shape 4"/>
          <p:cNvSpPr/>
          <p:nvPr/>
        </p:nvSpPr>
        <p:spPr>
          <a:xfrm>
            <a:off x="808673" y="3877985"/>
            <a:ext cx="121920" cy="2398157"/>
          </a:xfrm>
          <a:prstGeom prst="roundRect">
            <a:avLst>
              <a:gd name="adj" fmla="val 82603"/>
            </a:avLst>
          </a:prstGeom>
          <a:solidFill>
            <a:srgbClr val="CCCCCC"/>
          </a:solidFill>
          <a:ln/>
        </p:spPr>
      </p:sp>
      <p:sp>
        <p:nvSpPr>
          <p:cNvPr id="7" name="Text 5"/>
          <p:cNvSpPr/>
          <p:nvPr/>
        </p:nvSpPr>
        <p:spPr>
          <a:xfrm>
            <a:off x="1200745" y="4148138"/>
            <a:ext cx="2397800" cy="299680"/>
          </a:xfrm>
          <a:prstGeom prst="rect">
            <a:avLst/>
          </a:prstGeom>
          <a:noFill/>
          <a:ln/>
        </p:spPr>
        <p:txBody>
          <a:bodyPr wrap="none" lIns="0" tIns="0" rIns="0" bIns="0" rtlCol="0" anchor="t"/>
          <a:lstStyle/>
          <a:p>
            <a:pPr marL="0" indent="0" algn="l">
              <a:lnSpc>
                <a:spcPts val="2350"/>
              </a:lnSpc>
              <a:buNone/>
            </a:pPr>
            <a:r>
              <a:rPr lang="en-US" sz="1850" b="1" dirty="0">
                <a:solidFill>
                  <a:srgbClr val="383838"/>
                </a:solidFill>
                <a:latin typeface="Open Sans Bold" pitchFamily="34" charset="0"/>
                <a:ea typeface="Open Sans Bold" pitchFamily="34" charset="-122"/>
                <a:cs typeface="Open Sans Bold" pitchFamily="34" charset="-120"/>
              </a:rPr>
              <a:t>Mục tiêu cốt lõi</a:t>
            </a:r>
            <a:endParaRPr lang="en-US" sz="1850" dirty="0"/>
          </a:p>
        </p:txBody>
      </p:sp>
      <p:sp>
        <p:nvSpPr>
          <p:cNvPr id="8" name="Text 6"/>
          <p:cNvSpPr/>
          <p:nvPr/>
        </p:nvSpPr>
        <p:spPr>
          <a:xfrm>
            <a:off x="1200745" y="4687491"/>
            <a:ext cx="6228636" cy="383619"/>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83838"/>
                </a:solidFill>
                <a:latin typeface="Patrick Hand" pitchFamily="34" charset="0"/>
                <a:ea typeface="Patrick Hand" pitchFamily="34" charset="-122"/>
                <a:cs typeface="Patrick Hand" pitchFamily="34" charset="-120"/>
              </a:rPr>
              <a:t>Diễn đạt rõ ràng tư tưởng khoa học.</a:t>
            </a:r>
            <a:endParaRPr lang="en-US" sz="1850" dirty="0"/>
          </a:p>
        </p:txBody>
      </p:sp>
      <p:sp>
        <p:nvSpPr>
          <p:cNvPr id="9" name="Text 7"/>
          <p:cNvSpPr/>
          <p:nvPr/>
        </p:nvSpPr>
        <p:spPr>
          <a:xfrm>
            <a:off x="1200745" y="5154930"/>
            <a:ext cx="6228636" cy="383619"/>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83838"/>
                </a:solidFill>
                <a:latin typeface="Patrick Hand" pitchFamily="34" charset="0"/>
                <a:ea typeface="Patrick Hand" pitchFamily="34" charset="-122"/>
                <a:cs typeface="Patrick Hand" pitchFamily="34" charset="-120"/>
              </a:rPr>
              <a:t>Thuyết phục người nghe về tính đúng đắn.</a:t>
            </a:r>
            <a:endParaRPr lang="en-US" sz="1850" dirty="0"/>
          </a:p>
        </p:txBody>
      </p:sp>
      <p:sp>
        <p:nvSpPr>
          <p:cNvPr id="10" name="Text 8"/>
          <p:cNvSpPr/>
          <p:nvPr/>
        </p:nvSpPr>
        <p:spPr>
          <a:xfrm>
            <a:off x="1200745" y="5622369"/>
            <a:ext cx="6228636" cy="383619"/>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83838"/>
                </a:solidFill>
                <a:latin typeface="Patrick Hand" pitchFamily="34" charset="0"/>
                <a:ea typeface="Patrick Hand" pitchFamily="34" charset="-122"/>
                <a:cs typeface="Patrick Hand" pitchFamily="34" charset="-120"/>
              </a:rPr>
              <a:t>Bảo vệ hiệu quả kết quả nghiên cứu.</a:t>
            </a:r>
            <a:endParaRPr lang="en-US" sz="1850" dirty="0"/>
          </a:p>
        </p:txBody>
      </p:sp>
      <p:pic>
        <p:nvPicPr>
          <p:cNvPr id="11" name="Image 0" descr="preencoded.png"/>
          <p:cNvPicPr>
            <a:picLocks noChangeAspect="1"/>
          </p:cNvPicPr>
          <p:nvPr/>
        </p:nvPicPr>
        <p:blipFill>
          <a:blip r:embed="rId3"/>
          <a:stretch>
            <a:fillRect/>
          </a:stretch>
        </p:blipFill>
        <p:spPr>
          <a:xfrm>
            <a:off x="8291989" y="1888093"/>
            <a:ext cx="5506760" cy="3477697"/>
          </a:xfrm>
          <a:prstGeom prst="rect">
            <a:avLst/>
          </a:prstGeom>
        </p:spPr>
      </p:pic>
      <p:sp>
        <p:nvSpPr>
          <p:cNvPr id="12" name="Shape 9"/>
          <p:cNvSpPr/>
          <p:nvPr/>
        </p:nvSpPr>
        <p:spPr>
          <a:xfrm>
            <a:off x="8291989" y="5635466"/>
            <a:ext cx="5506760" cy="1785938"/>
          </a:xfrm>
          <a:prstGeom prst="roundRect">
            <a:avLst>
              <a:gd name="adj" fmla="val 5639"/>
            </a:avLst>
          </a:prstGeom>
          <a:solidFill>
            <a:srgbClr val="D9D9D9"/>
          </a:solidFill>
          <a:ln/>
        </p:spPr>
      </p:sp>
      <p:pic>
        <p:nvPicPr>
          <p:cNvPr id="13" name="Image 1" descr="preencoded.png"/>
          <p:cNvPicPr>
            <a:picLocks noChangeAspect="1"/>
          </p:cNvPicPr>
          <p:nvPr/>
        </p:nvPicPr>
        <p:blipFill>
          <a:blip r:embed="rId4"/>
          <a:stretch>
            <a:fillRect/>
          </a:stretch>
        </p:blipFill>
        <p:spPr>
          <a:xfrm>
            <a:off x="8531662" y="5999559"/>
            <a:ext cx="299680" cy="239673"/>
          </a:xfrm>
          <a:prstGeom prst="rect">
            <a:avLst/>
          </a:prstGeom>
        </p:spPr>
      </p:pic>
      <p:sp>
        <p:nvSpPr>
          <p:cNvPr id="14" name="Text 10"/>
          <p:cNvSpPr/>
          <p:nvPr/>
        </p:nvSpPr>
        <p:spPr>
          <a:xfrm>
            <a:off x="9071015" y="5935028"/>
            <a:ext cx="4488061" cy="1150858"/>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Patrick Hand" pitchFamily="34" charset="0"/>
                <a:ea typeface="Patrick Hand" pitchFamily="34" charset="-122"/>
                <a:cs typeface="Patrick Hand" pitchFamily="34" charset="-120"/>
              </a:rPr>
              <a:t>Yêu cầu khắt khe: Thuyết trình khoa học thường diễn ra trong </a:t>
            </a:r>
            <a:r>
              <a:rPr lang="en-US" sz="1850" dirty="0">
                <a:solidFill>
                  <a:srgbClr val="383838"/>
                </a:solidFill>
                <a:highlight>
                  <a:srgbClr val="CCCCCC"/>
                </a:highlight>
                <a:latin typeface="Patrick Hand" pitchFamily="34" charset="0"/>
                <a:ea typeface="Patrick Hand" pitchFamily="34" charset="-122"/>
                <a:cs typeface="Patrick Hand" pitchFamily="34" charset="-120"/>
              </a:rPr>
              <a:t>điều kiện giới hạn thời gian nghiêm ngặt</a:t>
            </a:r>
            <a:r>
              <a:rPr lang="en-US" sz="1850" dirty="0">
                <a:solidFill>
                  <a:srgbClr val="000000"/>
                </a:solidFill>
                <a:latin typeface="Patrick Hand" pitchFamily="34" charset="0"/>
                <a:ea typeface="Patrick Hand" pitchFamily="34" charset="-122"/>
                <a:cs typeface="Patrick Hand" pitchFamily="34" charset="-120"/>
              </a:rPr>
              <a:t>. Phải kết thúc đúng lúc sau mỗi nội dung.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144667"/>
            <a:ext cx="11263551"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Cấu Trúc Logic Của Bài Thuyết Trình Khoa Học</a:t>
            </a:r>
            <a:endParaRPr lang="en-US" sz="3850" dirty="0"/>
          </a:p>
        </p:txBody>
      </p:sp>
      <p:sp>
        <p:nvSpPr>
          <p:cNvPr id="3" name="Text 1"/>
          <p:cNvSpPr/>
          <p:nvPr/>
        </p:nvSpPr>
        <p:spPr>
          <a:xfrm>
            <a:off x="864037" y="225552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Một bài thuyết trình logic giúp người trình bày làm chủ nội dung, tự tin và đạt hiệu quả cao khi bảo vệ khóa luận hay đề tài.</a:t>
            </a:r>
            <a:endParaRPr lang="en-US" sz="1900" dirty="0"/>
          </a:p>
        </p:txBody>
      </p:sp>
      <p:sp>
        <p:nvSpPr>
          <p:cNvPr id="4" name="Shape 2"/>
          <p:cNvSpPr/>
          <p:nvPr/>
        </p:nvSpPr>
        <p:spPr>
          <a:xfrm>
            <a:off x="864037" y="2928223"/>
            <a:ext cx="12902327" cy="3563064"/>
          </a:xfrm>
          <a:prstGeom prst="roundRect">
            <a:avLst>
              <a:gd name="adj" fmla="val 2910"/>
            </a:avLst>
          </a:prstGeom>
          <a:noFill/>
          <a:ln w="15240">
            <a:solidFill>
              <a:srgbClr val="000000">
                <a:alpha val="8000"/>
              </a:srgbClr>
            </a:solidFill>
            <a:prstDash val="solid"/>
          </a:ln>
        </p:spPr>
      </p:sp>
      <p:sp>
        <p:nvSpPr>
          <p:cNvPr id="5" name="Shape 3"/>
          <p:cNvSpPr/>
          <p:nvPr/>
        </p:nvSpPr>
        <p:spPr>
          <a:xfrm>
            <a:off x="879277" y="2943463"/>
            <a:ext cx="12871847" cy="706517"/>
          </a:xfrm>
          <a:prstGeom prst="rect">
            <a:avLst/>
          </a:prstGeom>
          <a:solidFill>
            <a:srgbClr val="FFFFFF">
              <a:alpha val="4000"/>
            </a:srgbClr>
          </a:solidFill>
          <a:ln/>
        </p:spPr>
      </p:sp>
      <p:sp>
        <p:nvSpPr>
          <p:cNvPr id="6" name="Text 4"/>
          <p:cNvSpPr/>
          <p:nvPr/>
        </p:nvSpPr>
        <p:spPr>
          <a:xfrm>
            <a:off x="1126212" y="3099197"/>
            <a:ext cx="789742" cy="395049"/>
          </a:xfrm>
          <a:prstGeom prst="rect">
            <a:avLst/>
          </a:prstGeom>
          <a:noFill/>
          <a:ln/>
        </p:spPr>
        <p:txBody>
          <a:bodyPr wrap="none" lIns="0" tIns="0" rIns="0" bIns="0" rtlCol="0" anchor="t"/>
          <a:lstStyle/>
          <a:p>
            <a:pPr marL="0" indent="0" algn="l">
              <a:lnSpc>
                <a:spcPts val="3100"/>
              </a:lnSpc>
              <a:buNone/>
            </a:pPr>
            <a:r>
              <a:rPr lang="en-US" sz="1900" b="1" dirty="0">
                <a:solidFill>
                  <a:srgbClr val="383838"/>
                </a:solidFill>
                <a:latin typeface="Patrick Hand" pitchFamily="34" charset="0"/>
                <a:ea typeface="Patrick Hand" pitchFamily="34" charset="-122"/>
                <a:cs typeface="Patrick Hand" pitchFamily="34" charset="-120"/>
              </a:rPr>
              <a:t>TT</a:t>
            </a:r>
            <a:endParaRPr lang="en-US" sz="1900" dirty="0"/>
          </a:p>
        </p:txBody>
      </p:sp>
      <p:sp>
        <p:nvSpPr>
          <p:cNvPr id="7" name="Text 5"/>
          <p:cNvSpPr/>
          <p:nvPr/>
        </p:nvSpPr>
        <p:spPr>
          <a:xfrm>
            <a:off x="2417207" y="3099197"/>
            <a:ext cx="4003834" cy="395049"/>
          </a:xfrm>
          <a:prstGeom prst="rect">
            <a:avLst/>
          </a:prstGeom>
          <a:noFill/>
          <a:ln/>
        </p:spPr>
        <p:txBody>
          <a:bodyPr wrap="none" lIns="0" tIns="0" rIns="0" bIns="0" rtlCol="0" anchor="t"/>
          <a:lstStyle/>
          <a:p>
            <a:pPr marL="0" indent="0" algn="l">
              <a:lnSpc>
                <a:spcPts val="3100"/>
              </a:lnSpc>
              <a:buNone/>
            </a:pPr>
            <a:r>
              <a:rPr lang="en-US" sz="1900" b="1" dirty="0">
                <a:solidFill>
                  <a:srgbClr val="383838"/>
                </a:solidFill>
                <a:latin typeface="Patrick Hand" pitchFamily="34" charset="0"/>
                <a:ea typeface="Patrick Hand" pitchFamily="34" charset="-122"/>
                <a:cs typeface="Patrick Hand" pitchFamily="34" charset="-120"/>
              </a:rPr>
              <a:t>CẤU TRÚC THUYẾT TRÌNH</a:t>
            </a:r>
            <a:endParaRPr lang="en-US" sz="1900" dirty="0"/>
          </a:p>
        </p:txBody>
      </p:sp>
      <p:sp>
        <p:nvSpPr>
          <p:cNvPr id="8" name="Text 6"/>
          <p:cNvSpPr/>
          <p:nvPr/>
        </p:nvSpPr>
        <p:spPr>
          <a:xfrm>
            <a:off x="6922294" y="3099197"/>
            <a:ext cx="6582013" cy="395049"/>
          </a:xfrm>
          <a:prstGeom prst="rect">
            <a:avLst/>
          </a:prstGeom>
          <a:noFill/>
          <a:ln/>
        </p:spPr>
        <p:txBody>
          <a:bodyPr wrap="none" lIns="0" tIns="0" rIns="0" bIns="0" rtlCol="0" anchor="t"/>
          <a:lstStyle/>
          <a:p>
            <a:pPr marL="0" indent="0" algn="l">
              <a:lnSpc>
                <a:spcPts val="3100"/>
              </a:lnSpc>
              <a:buNone/>
            </a:pPr>
            <a:r>
              <a:rPr lang="en-US" sz="1900" b="1" dirty="0">
                <a:solidFill>
                  <a:srgbClr val="383838"/>
                </a:solidFill>
                <a:latin typeface="Patrick Hand" pitchFamily="34" charset="0"/>
                <a:ea typeface="Patrick Hand" pitchFamily="34" charset="-122"/>
                <a:cs typeface="Patrick Hand" pitchFamily="34" charset="-120"/>
              </a:rPr>
              <a:t>TRẢ LỜI CÂU HỎI</a:t>
            </a:r>
            <a:endParaRPr lang="en-US" sz="1900" dirty="0"/>
          </a:p>
        </p:txBody>
      </p:sp>
      <p:sp>
        <p:nvSpPr>
          <p:cNvPr id="9" name="Shape 7"/>
          <p:cNvSpPr/>
          <p:nvPr/>
        </p:nvSpPr>
        <p:spPr>
          <a:xfrm>
            <a:off x="879277" y="3649980"/>
            <a:ext cx="12871847" cy="706517"/>
          </a:xfrm>
          <a:prstGeom prst="rect">
            <a:avLst/>
          </a:prstGeom>
          <a:solidFill>
            <a:srgbClr val="000000">
              <a:alpha val="4000"/>
            </a:srgbClr>
          </a:solidFill>
          <a:ln/>
        </p:spPr>
      </p:sp>
      <p:sp>
        <p:nvSpPr>
          <p:cNvPr id="10" name="Text 8"/>
          <p:cNvSpPr/>
          <p:nvPr/>
        </p:nvSpPr>
        <p:spPr>
          <a:xfrm>
            <a:off x="1126212" y="3805714"/>
            <a:ext cx="78974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1</a:t>
            </a:r>
            <a:endParaRPr lang="en-US" sz="1900" dirty="0"/>
          </a:p>
        </p:txBody>
      </p:sp>
      <p:sp>
        <p:nvSpPr>
          <p:cNvPr id="11" name="Text 9"/>
          <p:cNvSpPr/>
          <p:nvPr/>
        </p:nvSpPr>
        <p:spPr>
          <a:xfrm>
            <a:off x="2417207" y="3805714"/>
            <a:ext cx="4003834"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Vấn đề thuyết trình</a:t>
            </a:r>
            <a:endParaRPr lang="en-US" sz="1900" dirty="0"/>
          </a:p>
        </p:txBody>
      </p:sp>
      <p:sp>
        <p:nvSpPr>
          <p:cNvPr id="12" name="Text 10"/>
          <p:cNvSpPr/>
          <p:nvPr/>
        </p:nvSpPr>
        <p:spPr>
          <a:xfrm>
            <a:off x="6922294" y="3805714"/>
            <a:ext cx="6582013"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Đưa luận điểm gì?</a:t>
            </a:r>
            <a:endParaRPr lang="en-US" sz="1900" dirty="0"/>
          </a:p>
        </p:txBody>
      </p:sp>
      <p:sp>
        <p:nvSpPr>
          <p:cNvPr id="13" name="Shape 11"/>
          <p:cNvSpPr/>
          <p:nvPr/>
        </p:nvSpPr>
        <p:spPr>
          <a:xfrm>
            <a:off x="879277" y="4356497"/>
            <a:ext cx="12871847" cy="706517"/>
          </a:xfrm>
          <a:prstGeom prst="rect">
            <a:avLst/>
          </a:prstGeom>
          <a:solidFill>
            <a:srgbClr val="FFFFFF">
              <a:alpha val="4000"/>
            </a:srgbClr>
          </a:solidFill>
          <a:ln/>
        </p:spPr>
      </p:sp>
      <p:sp>
        <p:nvSpPr>
          <p:cNvPr id="14" name="Text 12"/>
          <p:cNvSpPr/>
          <p:nvPr/>
        </p:nvSpPr>
        <p:spPr>
          <a:xfrm>
            <a:off x="1126212" y="4512231"/>
            <a:ext cx="78974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2</a:t>
            </a:r>
            <a:endParaRPr lang="en-US" sz="1900" dirty="0"/>
          </a:p>
        </p:txBody>
      </p:sp>
      <p:sp>
        <p:nvSpPr>
          <p:cNvPr id="15" name="Text 13"/>
          <p:cNvSpPr/>
          <p:nvPr/>
        </p:nvSpPr>
        <p:spPr>
          <a:xfrm>
            <a:off x="2417207" y="4512231"/>
            <a:ext cx="4003834"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Luận điểm thuyết trình</a:t>
            </a:r>
            <a:endParaRPr lang="en-US" sz="1900" dirty="0"/>
          </a:p>
        </p:txBody>
      </p:sp>
      <p:sp>
        <p:nvSpPr>
          <p:cNvPr id="16" name="Text 14"/>
          <p:cNvSpPr/>
          <p:nvPr/>
        </p:nvSpPr>
        <p:spPr>
          <a:xfrm>
            <a:off x="6922294" y="4512231"/>
            <a:ext cx="6582013"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Chứng minh luận điểm nào?</a:t>
            </a:r>
            <a:endParaRPr lang="en-US" sz="1900" dirty="0"/>
          </a:p>
        </p:txBody>
      </p:sp>
      <p:sp>
        <p:nvSpPr>
          <p:cNvPr id="17" name="Shape 15"/>
          <p:cNvSpPr/>
          <p:nvPr/>
        </p:nvSpPr>
        <p:spPr>
          <a:xfrm>
            <a:off x="879277" y="5063014"/>
            <a:ext cx="12871847" cy="706517"/>
          </a:xfrm>
          <a:prstGeom prst="rect">
            <a:avLst/>
          </a:prstGeom>
          <a:solidFill>
            <a:srgbClr val="000000">
              <a:alpha val="4000"/>
            </a:srgbClr>
          </a:solidFill>
          <a:ln/>
        </p:spPr>
      </p:sp>
      <p:sp>
        <p:nvSpPr>
          <p:cNvPr id="18" name="Text 16"/>
          <p:cNvSpPr/>
          <p:nvPr/>
        </p:nvSpPr>
        <p:spPr>
          <a:xfrm>
            <a:off x="1126212" y="5218748"/>
            <a:ext cx="78974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3</a:t>
            </a:r>
            <a:endParaRPr lang="en-US" sz="1900" dirty="0"/>
          </a:p>
        </p:txBody>
      </p:sp>
      <p:sp>
        <p:nvSpPr>
          <p:cNvPr id="19" name="Text 17"/>
          <p:cNvSpPr/>
          <p:nvPr/>
        </p:nvSpPr>
        <p:spPr>
          <a:xfrm>
            <a:off x="2417207" y="5218748"/>
            <a:ext cx="4003834"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Luận cứ của thuyết trình</a:t>
            </a:r>
            <a:endParaRPr lang="en-US" sz="1900" dirty="0"/>
          </a:p>
        </p:txBody>
      </p:sp>
      <p:sp>
        <p:nvSpPr>
          <p:cNvPr id="20" name="Text 18"/>
          <p:cNvSpPr/>
          <p:nvPr/>
        </p:nvSpPr>
        <p:spPr>
          <a:xfrm>
            <a:off x="6922294" y="5218748"/>
            <a:ext cx="6582013"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Chứng minh bằng cái gì (dữ liệu)?</a:t>
            </a:r>
            <a:endParaRPr lang="en-US" sz="1900" dirty="0"/>
          </a:p>
        </p:txBody>
      </p:sp>
      <p:sp>
        <p:nvSpPr>
          <p:cNvPr id="21" name="Shape 19"/>
          <p:cNvSpPr/>
          <p:nvPr/>
        </p:nvSpPr>
        <p:spPr>
          <a:xfrm>
            <a:off x="879277" y="5769531"/>
            <a:ext cx="12871847" cy="706517"/>
          </a:xfrm>
          <a:prstGeom prst="rect">
            <a:avLst/>
          </a:prstGeom>
          <a:solidFill>
            <a:srgbClr val="FFFFFF">
              <a:alpha val="4000"/>
            </a:srgbClr>
          </a:solidFill>
          <a:ln/>
        </p:spPr>
      </p:sp>
      <p:sp>
        <p:nvSpPr>
          <p:cNvPr id="22" name="Text 20"/>
          <p:cNvSpPr/>
          <p:nvPr/>
        </p:nvSpPr>
        <p:spPr>
          <a:xfrm>
            <a:off x="1126212" y="5925264"/>
            <a:ext cx="789742"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4</a:t>
            </a:r>
            <a:endParaRPr lang="en-US" sz="1900" dirty="0"/>
          </a:p>
        </p:txBody>
      </p:sp>
      <p:sp>
        <p:nvSpPr>
          <p:cNvPr id="23" name="Text 21"/>
          <p:cNvSpPr/>
          <p:nvPr/>
        </p:nvSpPr>
        <p:spPr>
          <a:xfrm>
            <a:off x="2417207" y="5925264"/>
            <a:ext cx="4003834"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Phương pháp thuyết trình</a:t>
            </a:r>
            <a:endParaRPr lang="en-US" sz="1900" dirty="0"/>
          </a:p>
        </p:txBody>
      </p:sp>
      <p:sp>
        <p:nvSpPr>
          <p:cNvPr id="24" name="Text 22"/>
          <p:cNvSpPr/>
          <p:nvPr/>
        </p:nvSpPr>
        <p:spPr>
          <a:xfrm>
            <a:off x="6922294" y="5925264"/>
            <a:ext cx="6582013"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Chứng minh bằng cách nào (lập luận)?</a:t>
            </a:r>
            <a:endParaRPr lang="en-US" sz="1900" dirty="0"/>
          </a:p>
        </p:txBody>
      </p:sp>
      <p:sp>
        <p:nvSpPr>
          <p:cNvPr id="25" name="Text 23"/>
          <p:cNvSpPr/>
          <p:nvPr/>
        </p:nvSpPr>
        <p:spPr>
          <a:xfrm>
            <a:off x="864037" y="6768941"/>
            <a:ext cx="12902327" cy="315992"/>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Patrick Hand" pitchFamily="34" charset="0"/>
                <a:ea typeface="Patrick Hand" pitchFamily="34" charset="-122"/>
                <a:cs typeface="Patrick Hand" pitchFamily="34" charset="-120"/>
              </a:rPr>
              <a:t>Nguồn: Dựa trên Bảng 4.2: Cấu trúc logic của thuyết trình khoa học.</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979" y="411242"/>
            <a:ext cx="3934182" cy="363974"/>
          </a:xfrm>
          <a:prstGeom prst="rect">
            <a:avLst/>
          </a:prstGeom>
          <a:noFill/>
          <a:ln/>
        </p:spPr>
        <p:txBody>
          <a:bodyPr wrap="none" lIns="0" tIns="0" rIns="0" bIns="0" rtlCol="0" anchor="t"/>
          <a:lstStyle/>
          <a:p>
            <a:pPr marL="0" indent="0" algn="l">
              <a:lnSpc>
                <a:spcPts val="2850"/>
              </a:lnSpc>
              <a:buNone/>
            </a:pPr>
            <a:r>
              <a:rPr lang="en-US" sz="2250" b="1" dirty="0">
                <a:solidFill>
                  <a:srgbClr val="383838"/>
                </a:solidFill>
                <a:latin typeface="Open Sans Bold" pitchFamily="34" charset="0"/>
                <a:ea typeface="Open Sans Bold" pitchFamily="34" charset="-122"/>
                <a:cs typeface="Open Sans Bold" pitchFamily="34" charset="-120"/>
              </a:rPr>
              <a:t>Ví dụ cấu trúc thuyết trình:</a:t>
            </a:r>
            <a:endParaRPr lang="en-US" sz="2250" dirty="0"/>
          </a:p>
        </p:txBody>
      </p:sp>
      <p:sp>
        <p:nvSpPr>
          <p:cNvPr id="3" name="Text 1"/>
          <p:cNvSpPr/>
          <p:nvPr/>
        </p:nvSpPr>
        <p:spPr>
          <a:xfrm>
            <a:off x="784979" y="1066324"/>
            <a:ext cx="13060323" cy="232886"/>
          </a:xfrm>
          <a:prstGeom prst="rect">
            <a:avLst/>
          </a:prstGeom>
          <a:noFill/>
          <a:ln/>
        </p:spPr>
        <p:txBody>
          <a:bodyPr wrap="none" lIns="0" tIns="0" rIns="0" bIns="0" rtlCol="0" anchor="t"/>
          <a:lstStyle/>
          <a:p>
            <a:pPr marL="0" indent="0" algn="l">
              <a:lnSpc>
                <a:spcPts val="1800"/>
              </a:lnSpc>
              <a:buNone/>
            </a:pPr>
            <a:r>
              <a:rPr lang="en-US" sz="1100" b="1" dirty="0">
                <a:solidFill>
                  <a:srgbClr val="383838"/>
                </a:solidFill>
                <a:latin typeface="Patrick Hand" pitchFamily="34" charset="0"/>
                <a:ea typeface="Patrick Hand" pitchFamily="34" charset="-122"/>
                <a:cs typeface="Patrick Hand" pitchFamily="34" charset="-120"/>
              </a:rPr>
              <a:t>Bối cảnh:</a:t>
            </a:r>
            <a:r>
              <a:rPr lang="en-US" sz="1100" dirty="0">
                <a:solidFill>
                  <a:srgbClr val="383838"/>
                </a:solidFill>
                <a:latin typeface="Patrick Hand" pitchFamily="34" charset="0"/>
                <a:ea typeface="Patrick Hand" pitchFamily="34" charset="-122"/>
                <a:cs typeface="Patrick Hand" pitchFamily="34" charset="-120"/>
              </a:rPr>
              <a:t> Sinh viên thuyết trình đề tài "Nghiên cứu các yếu tố ảnh hưởng đến quyết định chọn chuyên ngành của sinh viên PTIT."</a:t>
            </a:r>
            <a:endParaRPr lang="en-US" sz="1100" dirty="0"/>
          </a:p>
        </p:txBody>
      </p:sp>
      <p:sp>
        <p:nvSpPr>
          <p:cNvPr id="4" name="Shape 2"/>
          <p:cNvSpPr/>
          <p:nvPr/>
        </p:nvSpPr>
        <p:spPr>
          <a:xfrm>
            <a:off x="784979" y="1462921"/>
            <a:ext cx="6457355" cy="2773799"/>
          </a:xfrm>
          <a:prstGeom prst="roundRect">
            <a:avLst>
              <a:gd name="adj" fmla="val 2204"/>
            </a:avLst>
          </a:prstGeom>
          <a:solidFill>
            <a:srgbClr val="F7F7F7"/>
          </a:solidFill>
          <a:ln w="15240">
            <a:solidFill>
              <a:srgbClr val="CCCCCC"/>
            </a:solidFill>
            <a:prstDash val="solid"/>
          </a:ln>
        </p:spPr>
      </p:sp>
      <p:sp>
        <p:nvSpPr>
          <p:cNvPr id="5" name="Shape 3"/>
          <p:cNvSpPr/>
          <p:nvPr/>
        </p:nvSpPr>
        <p:spPr>
          <a:xfrm>
            <a:off x="800219" y="1478161"/>
            <a:ext cx="6426875" cy="436721"/>
          </a:xfrm>
          <a:prstGeom prst="roundRect">
            <a:avLst>
              <a:gd name="adj" fmla="val 9814"/>
            </a:avLst>
          </a:prstGeom>
          <a:solidFill>
            <a:srgbClr val="E6E6E6"/>
          </a:solidFill>
          <a:ln/>
        </p:spPr>
      </p:sp>
      <p:sp>
        <p:nvSpPr>
          <p:cNvPr id="6" name="Text 4"/>
          <p:cNvSpPr/>
          <p:nvPr/>
        </p:nvSpPr>
        <p:spPr>
          <a:xfrm>
            <a:off x="3904417" y="1556266"/>
            <a:ext cx="218361" cy="272891"/>
          </a:xfrm>
          <a:prstGeom prst="rect">
            <a:avLst/>
          </a:prstGeom>
          <a:noFill/>
          <a:ln/>
        </p:spPr>
        <p:txBody>
          <a:bodyPr wrap="none" lIns="0" tIns="0" rIns="0" bIns="0" rtlCol="0" anchor="t"/>
          <a:lstStyle/>
          <a:p>
            <a:pPr marL="0" indent="0" algn="l">
              <a:lnSpc>
                <a:spcPts val="1700"/>
              </a:lnSpc>
              <a:buNone/>
            </a:pPr>
            <a:r>
              <a:rPr lang="en-US" sz="1700" b="1" dirty="0">
                <a:solidFill>
                  <a:srgbClr val="383838"/>
                </a:solidFill>
                <a:latin typeface="Open Sans Bold" pitchFamily="34" charset="0"/>
                <a:ea typeface="Open Sans Bold" pitchFamily="34" charset="-122"/>
                <a:cs typeface="Open Sans Bold" pitchFamily="34" charset="-120"/>
              </a:rPr>
              <a:t>1</a:t>
            </a:r>
            <a:endParaRPr lang="en-US" sz="1700" dirty="0"/>
          </a:p>
        </p:txBody>
      </p:sp>
      <p:sp>
        <p:nvSpPr>
          <p:cNvPr id="7" name="Text 5"/>
          <p:cNvSpPr/>
          <p:nvPr/>
        </p:nvSpPr>
        <p:spPr>
          <a:xfrm>
            <a:off x="945713" y="2060377"/>
            <a:ext cx="1455777" cy="181928"/>
          </a:xfrm>
          <a:prstGeom prst="rect">
            <a:avLst/>
          </a:prstGeom>
          <a:noFill/>
          <a:ln/>
        </p:spPr>
        <p:txBody>
          <a:bodyPr wrap="none" lIns="0" tIns="0" rIns="0" bIns="0" rtlCol="0" anchor="t"/>
          <a:lstStyle/>
          <a:p>
            <a:pPr marL="0" indent="0" algn="l">
              <a:lnSpc>
                <a:spcPts val="1400"/>
              </a:lnSpc>
              <a:buNone/>
            </a:pPr>
            <a:r>
              <a:rPr lang="en-US" sz="1100" b="1" dirty="0">
                <a:solidFill>
                  <a:srgbClr val="383838"/>
                </a:solidFill>
                <a:latin typeface="Open Sans Bold" pitchFamily="34" charset="0"/>
                <a:ea typeface="Open Sans Bold" pitchFamily="34" charset="-122"/>
                <a:cs typeface="Open Sans Bold" pitchFamily="34" charset="-120"/>
              </a:rPr>
              <a:t>Vấn đề thuyết trình</a:t>
            </a:r>
            <a:endParaRPr lang="en-US" sz="1100" dirty="0"/>
          </a:p>
        </p:txBody>
      </p:sp>
      <p:sp>
        <p:nvSpPr>
          <p:cNvPr id="8" name="Text 6"/>
          <p:cNvSpPr/>
          <p:nvPr/>
        </p:nvSpPr>
        <p:spPr>
          <a:xfrm>
            <a:off x="945713" y="2329577"/>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Câu hỏi: "Cần chứng minh điều gì?"</a:t>
            </a:r>
            <a:endParaRPr lang="en-US" sz="1100" dirty="0"/>
          </a:p>
        </p:txBody>
      </p:sp>
      <p:sp>
        <p:nvSpPr>
          <p:cNvPr id="9" name="Text 7"/>
          <p:cNvSpPr/>
          <p:nvPr/>
        </p:nvSpPr>
        <p:spPr>
          <a:xfrm>
            <a:off x="945713" y="2649736"/>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Bạn cần nêu vấn đề dưới dạng một câu hỏi, chứ không chỉ là chủ đề</a:t>
            </a:r>
            <a:endParaRPr lang="en-US" sz="1100" dirty="0"/>
          </a:p>
        </p:txBody>
      </p:sp>
      <p:sp>
        <p:nvSpPr>
          <p:cNvPr id="10" name="Text 8"/>
          <p:cNvSpPr/>
          <p:nvPr/>
        </p:nvSpPr>
        <p:spPr>
          <a:xfrm>
            <a:off x="945713" y="2969895"/>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So sánh:</a:t>
            </a:r>
            <a:endParaRPr lang="en-US" sz="1100" dirty="0"/>
          </a:p>
        </p:txBody>
      </p:sp>
      <p:sp>
        <p:nvSpPr>
          <p:cNvPr id="11" name="Text 9"/>
          <p:cNvSpPr/>
          <p:nvPr/>
        </p:nvSpPr>
        <p:spPr>
          <a:xfrm>
            <a:off x="945713" y="3290054"/>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Không nên (Chỉ là chủ đề): "Hôm nay, nhóm em sẽ trình bày về các yếu tố chọn chuyên ngành."</a:t>
            </a:r>
            <a:endParaRPr lang="en-US" sz="1100" dirty="0"/>
          </a:p>
        </p:txBody>
      </p:sp>
      <p:sp>
        <p:nvSpPr>
          <p:cNvPr id="12" name="Text 10"/>
          <p:cNvSpPr/>
          <p:nvPr/>
        </p:nvSpPr>
        <p:spPr>
          <a:xfrm>
            <a:off x="945713" y="3610213"/>
            <a:ext cx="6135886" cy="46577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Nên (Là vấn đề/câu hỏi): "Tại sao sinh viên PTIT lại chọn chuyên ngành X? Liệu sở thích cá nhân hay định hướng của gia đình là yếu tố có ảnh hưởng lớn hơn?"</a:t>
            </a:r>
            <a:endParaRPr lang="en-US" sz="1100" dirty="0"/>
          </a:p>
        </p:txBody>
      </p:sp>
      <p:sp>
        <p:nvSpPr>
          <p:cNvPr id="13" name="Shape 11"/>
          <p:cNvSpPr/>
          <p:nvPr/>
        </p:nvSpPr>
        <p:spPr>
          <a:xfrm>
            <a:off x="7387828" y="1462921"/>
            <a:ext cx="6457474" cy="2773799"/>
          </a:xfrm>
          <a:prstGeom prst="roundRect">
            <a:avLst>
              <a:gd name="adj" fmla="val 2204"/>
            </a:avLst>
          </a:prstGeom>
          <a:solidFill>
            <a:srgbClr val="F7F7F7"/>
          </a:solidFill>
          <a:ln w="15240">
            <a:solidFill>
              <a:srgbClr val="CCCCCC"/>
            </a:solidFill>
            <a:prstDash val="solid"/>
          </a:ln>
        </p:spPr>
      </p:sp>
      <p:sp>
        <p:nvSpPr>
          <p:cNvPr id="14" name="Shape 12"/>
          <p:cNvSpPr/>
          <p:nvPr/>
        </p:nvSpPr>
        <p:spPr>
          <a:xfrm>
            <a:off x="7403068" y="1478161"/>
            <a:ext cx="6426994" cy="436721"/>
          </a:xfrm>
          <a:prstGeom prst="roundRect">
            <a:avLst>
              <a:gd name="adj" fmla="val 9814"/>
            </a:avLst>
          </a:prstGeom>
          <a:solidFill>
            <a:srgbClr val="E6E6E6"/>
          </a:solidFill>
          <a:ln/>
        </p:spPr>
      </p:sp>
      <p:sp>
        <p:nvSpPr>
          <p:cNvPr id="15" name="Text 13"/>
          <p:cNvSpPr/>
          <p:nvPr/>
        </p:nvSpPr>
        <p:spPr>
          <a:xfrm>
            <a:off x="10507385" y="1556266"/>
            <a:ext cx="218361" cy="272891"/>
          </a:xfrm>
          <a:prstGeom prst="rect">
            <a:avLst/>
          </a:prstGeom>
          <a:noFill/>
          <a:ln/>
        </p:spPr>
        <p:txBody>
          <a:bodyPr wrap="none" lIns="0" tIns="0" rIns="0" bIns="0" rtlCol="0" anchor="t"/>
          <a:lstStyle/>
          <a:p>
            <a:pPr marL="0" indent="0" algn="l">
              <a:lnSpc>
                <a:spcPts val="1700"/>
              </a:lnSpc>
              <a:buNone/>
            </a:pPr>
            <a:r>
              <a:rPr lang="en-US" sz="1700" b="1" dirty="0">
                <a:solidFill>
                  <a:srgbClr val="383838"/>
                </a:solidFill>
                <a:latin typeface="Open Sans Bold" pitchFamily="34" charset="0"/>
                <a:ea typeface="Open Sans Bold" pitchFamily="34" charset="-122"/>
                <a:cs typeface="Open Sans Bold" pitchFamily="34" charset="-120"/>
              </a:rPr>
              <a:t>2</a:t>
            </a:r>
            <a:endParaRPr lang="en-US" sz="1700" dirty="0"/>
          </a:p>
        </p:txBody>
      </p:sp>
      <p:sp>
        <p:nvSpPr>
          <p:cNvPr id="16" name="Text 14"/>
          <p:cNvSpPr/>
          <p:nvPr/>
        </p:nvSpPr>
        <p:spPr>
          <a:xfrm>
            <a:off x="7548563" y="2060377"/>
            <a:ext cx="1693545" cy="181928"/>
          </a:xfrm>
          <a:prstGeom prst="rect">
            <a:avLst/>
          </a:prstGeom>
          <a:noFill/>
          <a:ln/>
        </p:spPr>
        <p:txBody>
          <a:bodyPr wrap="none" lIns="0" tIns="0" rIns="0" bIns="0" rtlCol="0" anchor="t"/>
          <a:lstStyle/>
          <a:p>
            <a:pPr marL="0" indent="0" algn="l">
              <a:lnSpc>
                <a:spcPts val="1400"/>
              </a:lnSpc>
              <a:buNone/>
            </a:pPr>
            <a:r>
              <a:rPr lang="en-US" sz="1100" b="1" dirty="0">
                <a:solidFill>
                  <a:srgbClr val="383838"/>
                </a:solidFill>
                <a:latin typeface="Open Sans Bold" pitchFamily="34" charset="0"/>
                <a:ea typeface="Open Sans Bold" pitchFamily="34" charset="-122"/>
                <a:cs typeface="Open Sans Bold" pitchFamily="34" charset="-120"/>
              </a:rPr>
              <a:t>Luận điểm thuyết trình</a:t>
            </a:r>
            <a:endParaRPr lang="en-US" sz="1100" dirty="0"/>
          </a:p>
        </p:txBody>
      </p:sp>
      <p:sp>
        <p:nvSpPr>
          <p:cNvPr id="17" name="Text 15"/>
          <p:cNvSpPr/>
          <p:nvPr/>
        </p:nvSpPr>
        <p:spPr>
          <a:xfrm>
            <a:off x="7548563" y="2329577"/>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Câu trả lời: "Tôi chứng minh điều gì?"</a:t>
            </a:r>
            <a:endParaRPr lang="en-US" sz="1100" dirty="0"/>
          </a:p>
        </p:txBody>
      </p:sp>
      <p:sp>
        <p:nvSpPr>
          <p:cNvPr id="18" name="Text 16"/>
          <p:cNvSpPr/>
          <p:nvPr/>
        </p:nvSpPr>
        <p:spPr>
          <a:xfrm>
            <a:off x="7548563" y="2649736"/>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Đây là câu trả lời (giả thuyết) của bạn cho câu hỏi ở trên. Luận điểm phải rõ ràng, không chung chung</a:t>
            </a:r>
            <a:endParaRPr lang="en-US" sz="1100" dirty="0"/>
          </a:p>
        </p:txBody>
      </p:sp>
      <p:sp>
        <p:nvSpPr>
          <p:cNvPr id="19" name="Text 17"/>
          <p:cNvSpPr/>
          <p:nvPr/>
        </p:nvSpPr>
        <p:spPr>
          <a:xfrm>
            <a:off x="7548563" y="2969895"/>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So sánh:</a:t>
            </a:r>
            <a:endParaRPr lang="en-US" sz="1100" dirty="0"/>
          </a:p>
        </p:txBody>
      </p:sp>
      <p:sp>
        <p:nvSpPr>
          <p:cNvPr id="20" name="Text 18"/>
          <p:cNvSpPr/>
          <p:nvPr/>
        </p:nvSpPr>
        <p:spPr>
          <a:xfrm>
            <a:off x="7548563" y="3290054"/>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Không nên (Chung chung, né tránh): "Trẻ hư một mặt là do cha, một mặt là do mẹ."</a:t>
            </a:r>
            <a:endParaRPr lang="en-US" sz="1100" dirty="0"/>
          </a:p>
        </p:txBody>
      </p:sp>
      <p:sp>
        <p:nvSpPr>
          <p:cNvPr id="21" name="Text 19"/>
          <p:cNvSpPr/>
          <p:nvPr/>
        </p:nvSpPr>
        <p:spPr>
          <a:xfrm>
            <a:off x="7548563" y="3610213"/>
            <a:ext cx="6136005" cy="46577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Nên (Luận điểm rõ ràng): "Nhiều người cho rằng gia đình ảnh hưởng lớn nhất, nhưng nhóm em chứng minh rằng: Sở thích cá nhân và đam mê công nghệ mới là yếu tố quyết định hàng đầu."</a:t>
            </a:r>
            <a:endParaRPr lang="en-US" sz="1100" dirty="0"/>
          </a:p>
        </p:txBody>
      </p:sp>
      <p:sp>
        <p:nvSpPr>
          <p:cNvPr id="22" name="Shape 20"/>
          <p:cNvSpPr/>
          <p:nvPr/>
        </p:nvSpPr>
        <p:spPr>
          <a:xfrm>
            <a:off x="784979" y="4382214"/>
            <a:ext cx="6457355" cy="3436025"/>
          </a:xfrm>
          <a:prstGeom prst="roundRect">
            <a:avLst>
              <a:gd name="adj" fmla="val 1780"/>
            </a:avLst>
          </a:prstGeom>
          <a:solidFill>
            <a:srgbClr val="F7F7F7"/>
          </a:solidFill>
          <a:ln w="15240">
            <a:solidFill>
              <a:srgbClr val="CCCCCC"/>
            </a:solidFill>
            <a:prstDash val="solid"/>
          </a:ln>
        </p:spPr>
      </p:sp>
      <p:sp>
        <p:nvSpPr>
          <p:cNvPr id="23" name="Shape 21"/>
          <p:cNvSpPr/>
          <p:nvPr/>
        </p:nvSpPr>
        <p:spPr>
          <a:xfrm>
            <a:off x="800219" y="4397454"/>
            <a:ext cx="6426875" cy="436721"/>
          </a:xfrm>
          <a:prstGeom prst="roundRect">
            <a:avLst>
              <a:gd name="adj" fmla="val 9814"/>
            </a:avLst>
          </a:prstGeom>
          <a:solidFill>
            <a:srgbClr val="E6E6E6"/>
          </a:solidFill>
          <a:ln/>
        </p:spPr>
      </p:sp>
      <p:sp>
        <p:nvSpPr>
          <p:cNvPr id="24" name="Text 22"/>
          <p:cNvSpPr/>
          <p:nvPr/>
        </p:nvSpPr>
        <p:spPr>
          <a:xfrm>
            <a:off x="3904417" y="4475559"/>
            <a:ext cx="218361" cy="272891"/>
          </a:xfrm>
          <a:prstGeom prst="rect">
            <a:avLst/>
          </a:prstGeom>
          <a:noFill/>
          <a:ln/>
        </p:spPr>
        <p:txBody>
          <a:bodyPr wrap="none" lIns="0" tIns="0" rIns="0" bIns="0" rtlCol="0" anchor="t"/>
          <a:lstStyle/>
          <a:p>
            <a:pPr marL="0" indent="0" algn="l">
              <a:lnSpc>
                <a:spcPts val="1700"/>
              </a:lnSpc>
              <a:buNone/>
            </a:pPr>
            <a:r>
              <a:rPr lang="en-US" sz="1700" b="1" dirty="0">
                <a:solidFill>
                  <a:srgbClr val="383838"/>
                </a:solidFill>
                <a:latin typeface="Open Sans Bold" pitchFamily="34" charset="0"/>
                <a:ea typeface="Open Sans Bold" pitchFamily="34" charset="-122"/>
                <a:cs typeface="Open Sans Bold" pitchFamily="34" charset="-120"/>
              </a:rPr>
              <a:t>3</a:t>
            </a:r>
            <a:endParaRPr lang="en-US" sz="1700" dirty="0"/>
          </a:p>
        </p:txBody>
      </p:sp>
      <p:sp>
        <p:nvSpPr>
          <p:cNvPr id="25" name="Text 23"/>
          <p:cNvSpPr/>
          <p:nvPr/>
        </p:nvSpPr>
        <p:spPr>
          <a:xfrm>
            <a:off x="945713" y="4979670"/>
            <a:ext cx="1807369" cy="181928"/>
          </a:xfrm>
          <a:prstGeom prst="rect">
            <a:avLst/>
          </a:prstGeom>
          <a:noFill/>
          <a:ln/>
        </p:spPr>
        <p:txBody>
          <a:bodyPr wrap="none" lIns="0" tIns="0" rIns="0" bIns="0" rtlCol="0" anchor="t"/>
          <a:lstStyle/>
          <a:p>
            <a:pPr marL="0" indent="0" algn="l">
              <a:lnSpc>
                <a:spcPts val="1400"/>
              </a:lnSpc>
              <a:buNone/>
            </a:pPr>
            <a:r>
              <a:rPr lang="en-US" sz="1100" b="1" dirty="0">
                <a:solidFill>
                  <a:srgbClr val="383838"/>
                </a:solidFill>
                <a:latin typeface="Open Sans Bold" pitchFamily="34" charset="0"/>
                <a:ea typeface="Open Sans Bold" pitchFamily="34" charset="-122"/>
                <a:cs typeface="Open Sans Bold" pitchFamily="34" charset="-120"/>
              </a:rPr>
              <a:t>Luận cứ của thuyết trình</a:t>
            </a:r>
            <a:endParaRPr lang="en-US" sz="1100" dirty="0"/>
          </a:p>
        </p:txBody>
      </p:sp>
      <p:sp>
        <p:nvSpPr>
          <p:cNvPr id="26" name="Text 24"/>
          <p:cNvSpPr/>
          <p:nvPr/>
        </p:nvSpPr>
        <p:spPr>
          <a:xfrm>
            <a:off x="945713" y="5248870"/>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Bằng chứng: "Chứng minh bằng cái gì?"</a:t>
            </a:r>
            <a:endParaRPr lang="en-US" sz="1100" dirty="0"/>
          </a:p>
        </p:txBody>
      </p:sp>
      <p:sp>
        <p:nvSpPr>
          <p:cNvPr id="27" name="Text 25"/>
          <p:cNvSpPr/>
          <p:nvPr/>
        </p:nvSpPr>
        <p:spPr>
          <a:xfrm>
            <a:off x="945713" y="5569029"/>
            <a:ext cx="6135886"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Đây là các dữ liệu, số liệu, phỏng vấn bạn dùng để bảo vệ luận điểm của mình. Bài thuyết trình phải phong phú luận cứ</a:t>
            </a:r>
            <a:endParaRPr lang="en-US" sz="1100" dirty="0"/>
          </a:p>
        </p:txBody>
      </p:sp>
      <p:sp>
        <p:nvSpPr>
          <p:cNvPr id="28" name="Text 26"/>
          <p:cNvSpPr/>
          <p:nvPr/>
        </p:nvSpPr>
        <p:spPr>
          <a:xfrm>
            <a:off x="945713" y="5889188"/>
            <a:ext cx="6135886" cy="46577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383838"/>
                </a:solidFill>
                <a:latin typeface="Patrick Hand" pitchFamily="34" charset="0"/>
                <a:ea typeface="Patrick Hand" pitchFamily="34" charset="-122"/>
                <a:cs typeface="Patrick Hand" pitchFamily="34" charset="-120"/>
              </a:rPr>
              <a:t>Luận cứ 1 (Số liệu định lượng): "Kết quả khảo sát 300 sinh viên cho thấy 70% chọn chuyên ngành vì 'đam mê', trong khi chỉ 20% chọn vì 'gia đình định hướng'."</a:t>
            </a:r>
            <a:endParaRPr lang="en-US" sz="1100" dirty="0"/>
          </a:p>
        </p:txBody>
      </p:sp>
      <p:sp>
        <p:nvSpPr>
          <p:cNvPr id="29" name="Text 27"/>
          <p:cNvSpPr/>
          <p:nvPr/>
        </p:nvSpPr>
        <p:spPr>
          <a:xfrm>
            <a:off x="945713" y="6405801"/>
            <a:ext cx="6135886" cy="46577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383838"/>
                </a:solidFill>
                <a:latin typeface="Patrick Hand" pitchFamily="34" charset="0"/>
                <a:ea typeface="Patrick Hand" pitchFamily="34" charset="-122"/>
                <a:cs typeface="Patrick Hand" pitchFamily="34" charset="-120"/>
              </a:rPr>
              <a:t>Luận cứ 2 (Số liệu so sánh): "Một phân tích cho thấy: 85% sinh viên học đúng chuyên ngành theo sở thích có kết quả GPA &gt; 3.0. Con số này ở nhóm 'học theo gia đình' chỉ là 40%."</a:t>
            </a:r>
            <a:endParaRPr lang="en-US" sz="1100" dirty="0"/>
          </a:p>
        </p:txBody>
      </p:sp>
      <p:sp>
        <p:nvSpPr>
          <p:cNvPr id="30" name="Text 28"/>
          <p:cNvSpPr/>
          <p:nvPr/>
        </p:nvSpPr>
        <p:spPr>
          <a:xfrm>
            <a:off x="945713" y="6922413"/>
            <a:ext cx="6135886" cy="46577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383838"/>
                </a:solidFill>
                <a:latin typeface="Patrick Hand" pitchFamily="34" charset="0"/>
                <a:ea typeface="Patrick Hand" pitchFamily="34" charset="-122"/>
                <a:cs typeface="Patrick Hand" pitchFamily="34" charset="-120"/>
              </a:rPr>
              <a:t>Luận cứ 3 (Phỏng vấn định tính): "Phỏng vấn 5 cựu sinh viên thành đạt đều khẳng định 'nếu không thích thì đã bỏ ngành', cho thấy sở thích là yếu tố cốt lõi để theo đuổi lâu dài."</a:t>
            </a:r>
            <a:endParaRPr lang="en-US" sz="1100" dirty="0"/>
          </a:p>
        </p:txBody>
      </p:sp>
      <p:sp>
        <p:nvSpPr>
          <p:cNvPr id="31" name="Shape 29"/>
          <p:cNvSpPr/>
          <p:nvPr/>
        </p:nvSpPr>
        <p:spPr>
          <a:xfrm>
            <a:off x="7387828" y="4382214"/>
            <a:ext cx="6457474" cy="3436025"/>
          </a:xfrm>
          <a:prstGeom prst="roundRect">
            <a:avLst>
              <a:gd name="adj" fmla="val 1780"/>
            </a:avLst>
          </a:prstGeom>
          <a:solidFill>
            <a:srgbClr val="F7F7F7"/>
          </a:solidFill>
          <a:ln w="15240">
            <a:solidFill>
              <a:srgbClr val="CCCCCC"/>
            </a:solidFill>
            <a:prstDash val="solid"/>
          </a:ln>
        </p:spPr>
      </p:sp>
      <p:sp>
        <p:nvSpPr>
          <p:cNvPr id="32" name="Shape 30"/>
          <p:cNvSpPr/>
          <p:nvPr/>
        </p:nvSpPr>
        <p:spPr>
          <a:xfrm>
            <a:off x="7403068" y="4397454"/>
            <a:ext cx="6426994" cy="436721"/>
          </a:xfrm>
          <a:prstGeom prst="roundRect">
            <a:avLst>
              <a:gd name="adj" fmla="val 9814"/>
            </a:avLst>
          </a:prstGeom>
          <a:solidFill>
            <a:srgbClr val="E6E6E6"/>
          </a:solidFill>
          <a:ln/>
        </p:spPr>
      </p:sp>
      <p:sp>
        <p:nvSpPr>
          <p:cNvPr id="33" name="Text 31"/>
          <p:cNvSpPr/>
          <p:nvPr/>
        </p:nvSpPr>
        <p:spPr>
          <a:xfrm>
            <a:off x="10507385" y="4475559"/>
            <a:ext cx="218361" cy="272891"/>
          </a:xfrm>
          <a:prstGeom prst="rect">
            <a:avLst/>
          </a:prstGeom>
          <a:noFill/>
          <a:ln/>
        </p:spPr>
        <p:txBody>
          <a:bodyPr wrap="none" lIns="0" tIns="0" rIns="0" bIns="0" rtlCol="0" anchor="t"/>
          <a:lstStyle/>
          <a:p>
            <a:pPr marL="0" indent="0" algn="l">
              <a:lnSpc>
                <a:spcPts val="1700"/>
              </a:lnSpc>
              <a:buNone/>
            </a:pPr>
            <a:r>
              <a:rPr lang="en-US" sz="1700" b="1" dirty="0">
                <a:solidFill>
                  <a:srgbClr val="383838"/>
                </a:solidFill>
                <a:latin typeface="Open Sans Bold" pitchFamily="34" charset="0"/>
                <a:ea typeface="Open Sans Bold" pitchFamily="34" charset="-122"/>
                <a:cs typeface="Open Sans Bold" pitchFamily="34" charset="-120"/>
              </a:rPr>
              <a:t>4</a:t>
            </a:r>
            <a:endParaRPr lang="en-US" sz="1700" dirty="0"/>
          </a:p>
        </p:txBody>
      </p:sp>
      <p:sp>
        <p:nvSpPr>
          <p:cNvPr id="34" name="Text 32"/>
          <p:cNvSpPr/>
          <p:nvPr/>
        </p:nvSpPr>
        <p:spPr>
          <a:xfrm>
            <a:off x="7548563" y="4979670"/>
            <a:ext cx="1906429" cy="181928"/>
          </a:xfrm>
          <a:prstGeom prst="rect">
            <a:avLst/>
          </a:prstGeom>
          <a:noFill/>
          <a:ln/>
        </p:spPr>
        <p:txBody>
          <a:bodyPr wrap="none" lIns="0" tIns="0" rIns="0" bIns="0" rtlCol="0" anchor="t"/>
          <a:lstStyle/>
          <a:p>
            <a:pPr marL="0" indent="0" algn="l">
              <a:lnSpc>
                <a:spcPts val="1400"/>
              </a:lnSpc>
              <a:buNone/>
            </a:pPr>
            <a:r>
              <a:rPr lang="en-US" sz="1100" b="1" dirty="0">
                <a:solidFill>
                  <a:srgbClr val="383838"/>
                </a:solidFill>
                <a:latin typeface="Open Sans Bold" pitchFamily="34" charset="0"/>
                <a:ea typeface="Open Sans Bold" pitchFamily="34" charset="-122"/>
                <a:cs typeface="Open Sans Bold" pitchFamily="34" charset="-120"/>
              </a:rPr>
              <a:t>Phương pháp thuyết trình</a:t>
            </a:r>
            <a:endParaRPr lang="en-US" sz="1100" dirty="0"/>
          </a:p>
        </p:txBody>
      </p:sp>
      <p:sp>
        <p:nvSpPr>
          <p:cNvPr id="35" name="Text 33"/>
          <p:cNvSpPr/>
          <p:nvPr/>
        </p:nvSpPr>
        <p:spPr>
          <a:xfrm>
            <a:off x="7548563" y="5248870"/>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Cách thức: "Chứng minh bằng cách nào?"</a:t>
            </a:r>
            <a:endParaRPr lang="en-US" sz="1100" dirty="0"/>
          </a:p>
        </p:txBody>
      </p:sp>
      <p:sp>
        <p:nvSpPr>
          <p:cNvPr id="36" name="Text 34"/>
          <p:cNvSpPr/>
          <p:nvPr/>
        </p:nvSpPr>
        <p:spPr>
          <a:xfrm>
            <a:off x="7548563" y="5569029"/>
            <a:ext cx="6136005" cy="465773"/>
          </a:xfrm>
          <a:prstGeom prst="rect">
            <a:avLst/>
          </a:prstGeom>
          <a:noFill/>
          <a:ln/>
        </p:spPr>
        <p:txBody>
          <a:bodyPr wrap="squar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Đây là cách bạn sắp xếp các luận cứ. Giả sử bạn thuyết trình cho hội đồng gồm các thầy cô (người có chuyên môn), bạn nên dùng phép Diễn dịch</a:t>
            </a:r>
            <a:endParaRPr lang="en-US" sz="1100" dirty="0"/>
          </a:p>
        </p:txBody>
      </p:sp>
      <p:sp>
        <p:nvSpPr>
          <p:cNvPr id="37" name="Text 35"/>
          <p:cNvSpPr/>
          <p:nvPr/>
        </p:nvSpPr>
        <p:spPr>
          <a:xfrm>
            <a:off x="7548563" y="6122075"/>
            <a:ext cx="6136005" cy="232886"/>
          </a:xfrm>
          <a:prstGeom prst="rect">
            <a:avLst/>
          </a:prstGeom>
          <a:noFill/>
          <a:ln/>
        </p:spPr>
        <p:txBody>
          <a:bodyPr wrap="none" lIns="0" tIns="0" rIns="0" bIns="0" rtlCol="0" anchor="t"/>
          <a:lstStyle/>
          <a:p>
            <a:pPr marL="0" indent="0" algn="l">
              <a:lnSpc>
                <a:spcPts val="1800"/>
              </a:lnSpc>
              <a:buNone/>
            </a:pPr>
            <a:r>
              <a:rPr lang="en-US" sz="1100" dirty="0">
                <a:solidFill>
                  <a:srgbClr val="383838"/>
                </a:solidFill>
                <a:latin typeface="Patrick Hand" pitchFamily="34" charset="0"/>
                <a:ea typeface="Patrick Hand" pitchFamily="34" charset="-122"/>
                <a:cs typeface="Patrick Hand" pitchFamily="34" charset="-120"/>
              </a:rPr>
              <a:t>Cách làm (Diễn dịch):</a:t>
            </a:r>
            <a:endParaRPr lang="en-US" sz="1100" dirty="0"/>
          </a:p>
        </p:txBody>
      </p:sp>
      <p:sp>
        <p:nvSpPr>
          <p:cNvPr id="38" name="Text 36"/>
          <p:cNvSpPr/>
          <p:nvPr/>
        </p:nvSpPr>
        <p:spPr>
          <a:xfrm>
            <a:off x="7548563" y="6442234"/>
            <a:ext cx="6136005" cy="465773"/>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383838"/>
                </a:solidFill>
                <a:latin typeface="Patrick Hand" pitchFamily="34" charset="0"/>
                <a:ea typeface="Patrick Hand" pitchFamily="34" charset="-122"/>
                <a:cs typeface="Patrick Hand" pitchFamily="34" charset="-120"/>
              </a:rPr>
              <a:t>Nêu lý thuyết trước (Cái chung): "Chúng ta đều biết lý thuyết 'Self-Determination' (Tự quyết) nói rằng động lực nội tại (sở thích) là bền vững nhất."</a:t>
            </a:r>
            <a:endParaRPr lang="en-US" sz="1100" dirty="0"/>
          </a:p>
        </p:txBody>
      </p:sp>
      <p:sp>
        <p:nvSpPr>
          <p:cNvPr id="39" name="Text 37"/>
          <p:cNvSpPr/>
          <p:nvPr/>
        </p:nvSpPr>
        <p:spPr>
          <a:xfrm>
            <a:off x="7548563" y="6958846"/>
            <a:ext cx="6136005" cy="698659"/>
          </a:xfrm>
          <a:prstGeom prst="rect">
            <a:avLst/>
          </a:prstGeom>
          <a:noFill/>
          <a:ln/>
        </p:spPr>
        <p:txBody>
          <a:bodyPr wrap="square" lIns="0" tIns="0" rIns="0" bIns="0" rtlCol="0" anchor="t"/>
          <a:lstStyle/>
          <a:p>
            <a:pPr marL="342900" indent="-342900" algn="l">
              <a:lnSpc>
                <a:spcPts val="1800"/>
              </a:lnSpc>
              <a:buSzPct val="100000"/>
              <a:buChar char="•"/>
            </a:pPr>
            <a:r>
              <a:rPr lang="en-US" sz="1100" dirty="0">
                <a:solidFill>
                  <a:srgbClr val="383838"/>
                </a:solidFill>
                <a:latin typeface="Patrick Hand" pitchFamily="34" charset="0"/>
                <a:ea typeface="Patrick Hand" pitchFamily="34" charset="-122"/>
                <a:cs typeface="Patrick Hand" pitchFamily="34" charset="-120"/>
              </a:rPr>
              <a:t>Áp dụng vào thực tiễn (Cái riêng): "Bây giờ, chúng ta xem xét thực tiễn tại PTIT qua số liệu khảo sát (Luận cứ 1, 2) và phỏng vấn (Luận cứ 3). Các số liệu này hoàn toàn khớp với lý thuyết đã nêu, qua đó chứng minh luận điểm của chúng tôi là đúng."</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917507"/>
            <a:ext cx="7415927" cy="1234202"/>
          </a:xfrm>
          <a:prstGeom prst="rect">
            <a:avLst/>
          </a:prstGeom>
          <a:noFill/>
          <a:ln/>
        </p:spPr>
        <p:txBody>
          <a:bodyPr wrap="squar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Các Thành Phần Cơ Bản Của Bài Thuyết Trình</a:t>
            </a:r>
            <a:endParaRPr lang="en-US" sz="3850" dirty="0"/>
          </a:p>
        </p:txBody>
      </p:sp>
      <p:sp>
        <p:nvSpPr>
          <p:cNvPr id="4" name="Text 1"/>
          <p:cNvSpPr/>
          <p:nvPr/>
        </p:nvSpPr>
        <p:spPr>
          <a:xfrm>
            <a:off x="864037" y="4521994"/>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Một bài thuyết trình hiệu quả cần có các thành phần cơ bản được cấu trúc logic để đảm bảo tính rõ ràng và khả năng thuyết phục người nghe.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433512"/>
            <a:ext cx="5568791"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1. Vấn Đề Thuyết Trình</a:t>
            </a:r>
            <a:endParaRPr lang="en-US" sz="3850" b="1" dirty="0"/>
          </a:p>
        </p:txBody>
      </p:sp>
      <p:sp>
        <p:nvSpPr>
          <p:cNvPr id="3" name="Text 1"/>
          <p:cNvSpPr/>
          <p:nvPr/>
        </p:nvSpPr>
        <p:spPr>
          <a:xfrm>
            <a:off x="864037" y="254436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Vấn Đề Cốt Lõi Của Thuyết Trình: "Hỏi Gì?" thay vì "Nói Gì?" Trọng tâm của một bài thuyết trình khoa học không phải là </a:t>
            </a:r>
            <a:r>
              <a:rPr lang="en-US" sz="1900" b="1" dirty="0">
                <a:solidFill>
                  <a:srgbClr val="383838"/>
                </a:solidFill>
                <a:latin typeface="Patrick Hand" pitchFamily="34" charset="0"/>
                <a:ea typeface="Patrick Hand" pitchFamily="34" charset="-122"/>
                <a:cs typeface="Patrick Hand" pitchFamily="34" charset="-120"/>
              </a:rPr>
              <a:t>Chủ đề</a:t>
            </a:r>
            <a:r>
              <a:rPr lang="en-US" sz="1900" dirty="0">
                <a:solidFill>
                  <a:srgbClr val="383838"/>
                </a:solidFill>
                <a:latin typeface="Patrick Hand" pitchFamily="34" charset="0"/>
                <a:ea typeface="Patrick Hand" pitchFamily="34" charset="-122"/>
                <a:cs typeface="Patrick Hand" pitchFamily="34" charset="-120"/>
              </a:rPr>
              <a:t> (Subject), mà là </a:t>
            </a:r>
            <a:r>
              <a:rPr lang="en-US" sz="1900" b="1" dirty="0">
                <a:solidFill>
                  <a:srgbClr val="383838"/>
                </a:solidFill>
                <a:latin typeface="Patrick Hand" pitchFamily="34" charset="0"/>
                <a:ea typeface="Patrick Hand" pitchFamily="34" charset="-122"/>
                <a:cs typeface="Patrick Hand" pitchFamily="34" charset="-120"/>
              </a:rPr>
              <a:t>Vấn đề</a:t>
            </a:r>
            <a:r>
              <a:rPr lang="en-US" sz="1900" dirty="0">
                <a:solidFill>
                  <a:srgbClr val="383838"/>
                </a:solidFill>
                <a:latin typeface="Patrick Hand" pitchFamily="34" charset="0"/>
                <a:ea typeface="Patrick Hand" pitchFamily="34" charset="-122"/>
                <a:cs typeface="Patrick Hand" pitchFamily="34" charset="-120"/>
              </a:rPr>
              <a:t> (Problem). Việc xác định rõ "Vấn đề" sẽ giúp nội dung trở nên phong phú và sáng tạo hơn.</a:t>
            </a:r>
            <a:endParaRPr lang="en-US" sz="1900" dirty="0"/>
          </a:p>
        </p:txBody>
      </p:sp>
      <p:pic>
        <p:nvPicPr>
          <p:cNvPr id="4" name="Image 0" descr="preencoded.png"/>
          <p:cNvPicPr>
            <a:picLocks noChangeAspect="1"/>
          </p:cNvPicPr>
          <p:nvPr/>
        </p:nvPicPr>
        <p:blipFill>
          <a:blip r:embed="rId3"/>
          <a:stretch>
            <a:fillRect/>
          </a:stretch>
        </p:blipFill>
        <p:spPr>
          <a:xfrm>
            <a:off x="894874" y="3689985"/>
            <a:ext cx="138827" cy="185142"/>
          </a:xfrm>
          <a:prstGeom prst="rect">
            <a:avLst/>
          </a:prstGeom>
        </p:spPr>
      </p:pic>
      <p:sp>
        <p:nvSpPr>
          <p:cNvPr id="5" name="Text 2"/>
          <p:cNvSpPr/>
          <p:nvPr/>
        </p:nvSpPr>
        <p:spPr>
          <a:xfrm>
            <a:off x="1234321" y="3612118"/>
            <a:ext cx="945011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"Vấn đề" chính là Câu hỏi trung tâm "Vấn đề thuyết trình" chính là câu hỏi mà bản thuyết trình phải trả lời.</a:t>
            </a:r>
            <a:endParaRPr lang="en-US" sz="1900" dirty="0"/>
          </a:p>
        </p:txBody>
      </p:sp>
      <p:sp>
        <p:nvSpPr>
          <p:cNvPr id="6" name="Text 3"/>
          <p:cNvSpPr/>
          <p:nvPr/>
        </p:nvSpPr>
        <p:spPr>
          <a:xfrm>
            <a:off x="864037" y="4284821"/>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383838"/>
                </a:solidFill>
                <a:latin typeface="Patrick Hand" pitchFamily="34" charset="0"/>
                <a:ea typeface="Patrick Hand" pitchFamily="34" charset="-122"/>
                <a:cs typeface="Patrick Hand" pitchFamily="34" charset="-120"/>
              </a:rPr>
              <a:t>Phân biệt rõ </a:t>
            </a:r>
            <a:r>
              <a:rPr lang="en-US" sz="1900" b="1" dirty="0">
                <a:solidFill>
                  <a:srgbClr val="383838"/>
                </a:solidFill>
                <a:latin typeface="Patrick Hand" pitchFamily="34" charset="0"/>
                <a:ea typeface="Patrick Hand" pitchFamily="34" charset="-122"/>
                <a:cs typeface="Patrick Hand" pitchFamily="34" charset="-120"/>
              </a:rPr>
              <a:t>"Chủ đề"</a:t>
            </a:r>
            <a:r>
              <a:rPr lang="en-US" sz="1900" dirty="0">
                <a:solidFill>
                  <a:srgbClr val="383838"/>
                </a:solidFill>
                <a:latin typeface="Patrick Hand" pitchFamily="34" charset="0"/>
                <a:ea typeface="Patrick Hand" pitchFamily="34" charset="-122"/>
                <a:cs typeface="Patrick Hand" pitchFamily="34" charset="-120"/>
              </a:rPr>
              <a:t> và </a:t>
            </a:r>
            <a:r>
              <a:rPr lang="en-US" sz="1900" b="1" dirty="0">
                <a:solidFill>
                  <a:srgbClr val="383838"/>
                </a:solidFill>
                <a:latin typeface="Patrick Hand" pitchFamily="34" charset="0"/>
                <a:ea typeface="Patrick Hand" pitchFamily="34" charset="-122"/>
                <a:cs typeface="Patrick Hand" pitchFamily="34" charset="-120"/>
              </a:rPr>
              <a:t>"Vấn đề"</a:t>
            </a:r>
            <a:r>
              <a:rPr lang="en-US" sz="1900" dirty="0">
                <a:solidFill>
                  <a:srgbClr val="383838"/>
                </a:solidFill>
                <a:latin typeface="Patrick Hand" pitchFamily="34" charset="0"/>
                <a:ea typeface="Patrick Hand" pitchFamily="34" charset="-122"/>
                <a:cs typeface="Patrick Hand" pitchFamily="34" charset="-120"/>
              </a:rPr>
              <a:t> Nhiều người thường nhầm lẫn giữa hai khái niệm này:</a:t>
            </a:r>
            <a:endParaRPr lang="en-US" sz="1900" dirty="0"/>
          </a:p>
        </p:txBody>
      </p:sp>
      <p:sp>
        <p:nvSpPr>
          <p:cNvPr id="7" name="Shape 4"/>
          <p:cNvSpPr/>
          <p:nvPr/>
        </p:nvSpPr>
        <p:spPr>
          <a:xfrm>
            <a:off x="864037" y="4957524"/>
            <a:ext cx="12902327" cy="1838563"/>
          </a:xfrm>
          <a:prstGeom prst="roundRect">
            <a:avLst>
              <a:gd name="adj" fmla="val 5640"/>
            </a:avLst>
          </a:prstGeom>
          <a:noFill/>
          <a:ln w="15240">
            <a:solidFill>
              <a:srgbClr val="000000">
                <a:alpha val="8000"/>
              </a:srgbClr>
            </a:solidFill>
            <a:prstDash val="solid"/>
          </a:ln>
        </p:spPr>
      </p:sp>
      <p:sp>
        <p:nvSpPr>
          <p:cNvPr id="8" name="Shape 5"/>
          <p:cNvSpPr/>
          <p:nvPr/>
        </p:nvSpPr>
        <p:spPr>
          <a:xfrm>
            <a:off x="879277" y="4972764"/>
            <a:ext cx="12870537" cy="706517"/>
          </a:xfrm>
          <a:prstGeom prst="rect">
            <a:avLst/>
          </a:prstGeom>
          <a:solidFill>
            <a:srgbClr val="FFFFFF">
              <a:alpha val="4000"/>
            </a:srgbClr>
          </a:solidFill>
          <a:ln/>
        </p:spPr>
      </p:sp>
      <p:sp>
        <p:nvSpPr>
          <p:cNvPr id="9" name="Text 6"/>
          <p:cNvSpPr/>
          <p:nvPr/>
        </p:nvSpPr>
        <p:spPr>
          <a:xfrm>
            <a:off x="1127522" y="5128498"/>
            <a:ext cx="379226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Chủ đề (Subject)</a:t>
            </a:r>
            <a:endParaRPr lang="en-US" sz="1900" dirty="0"/>
          </a:p>
        </p:txBody>
      </p:sp>
      <p:sp>
        <p:nvSpPr>
          <p:cNvPr id="10" name="Text 7"/>
          <p:cNvSpPr/>
          <p:nvPr/>
        </p:nvSpPr>
        <p:spPr>
          <a:xfrm>
            <a:off x="5421035" y="5128498"/>
            <a:ext cx="378845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Là một mệnh đề khuyết, chưa hoàn chỉnh</a:t>
            </a:r>
            <a:endParaRPr lang="en-US" sz="1900" dirty="0"/>
          </a:p>
        </p:txBody>
      </p:sp>
      <p:sp>
        <p:nvSpPr>
          <p:cNvPr id="11" name="Text 8"/>
          <p:cNvSpPr/>
          <p:nvPr/>
        </p:nvSpPr>
        <p:spPr>
          <a:xfrm>
            <a:off x="9710738" y="5128498"/>
            <a:ext cx="379226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"Nguyên nhân trẻ hư"</a:t>
            </a:r>
            <a:endParaRPr lang="en-US" sz="1900" dirty="0"/>
          </a:p>
        </p:txBody>
      </p:sp>
      <p:sp>
        <p:nvSpPr>
          <p:cNvPr id="12" name="Shape 9"/>
          <p:cNvSpPr/>
          <p:nvPr/>
        </p:nvSpPr>
        <p:spPr>
          <a:xfrm>
            <a:off x="879277" y="5679281"/>
            <a:ext cx="12870537" cy="1101566"/>
          </a:xfrm>
          <a:prstGeom prst="rect">
            <a:avLst/>
          </a:prstGeom>
          <a:solidFill>
            <a:srgbClr val="000000">
              <a:alpha val="4000"/>
            </a:srgbClr>
          </a:solidFill>
          <a:ln/>
        </p:spPr>
      </p:sp>
      <p:sp>
        <p:nvSpPr>
          <p:cNvPr id="13" name="Text 10"/>
          <p:cNvSpPr/>
          <p:nvPr/>
        </p:nvSpPr>
        <p:spPr>
          <a:xfrm>
            <a:off x="1127522" y="5835015"/>
            <a:ext cx="379226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Vấn đề (Problem)</a:t>
            </a:r>
            <a:endParaRPr lang="en-US" sz="1900" dirty="0"/>
          </a:p>
        </p:txBody>
      </p:sp>
      <p:sp>
        <p:nvSpPr>
          <p:cNvPr id="14" name="Text 11"/>
          <p:cNvSpPr/>
          <p:nvPr/>
        </p:nvSpPr>
        <p:spPr>
          <a:xfrm>
            <a:off x="5421035" y="5835015"/>
            <a:ext cx="3788450" cy="790099"/>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Phải được trình bày dưới dạng một câu nghi vấn (câu hỏi)</a:t>
            </a:r>
            <a:endParaRPr lang="en-US" sz="1900" dirty="0"/>
          </a:p>
        </p:txBody>
      </p:sp>
      <p:sp>
        <p:nvSpPr>
          <p:cNvPr id="15" name="Text 12"/>
          <p:cNvSpPr/>
          <p:nvPr/>
        </p:nvSpPr>
        <p:spPr>
          <a:xfrm>
            <a:off x="9710738" y="5835015"/>
            <a:ext cx="3792260"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"Trẻ hư tại ai?"</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4628" y="852249"/>
            <a:ext cx="12961144" cy="1192292"/>
          </a:xfrm>
          <a:prstGeom prst="rect">
            <a:avLst/>
          </a:prstGeom>
          <a:noFill/>
          <a:ln/>
        </p:spPr>
        <p:txBody>
          <a:bodyPr wrap="square" lIns="0" tIns="0" rIns="0" bIns="0" rtlCol="0" anchor="t"/>
          <a:lstStyle/>
          <a:p>
            <a:pPr marL="0" indent="0" algn="l">
              <a:lnSpc>
                <a:spcPts val="4650"/>
              </a:lnSpc>
              <a:buNone/>
            </a:pPr>
            <a:r>
              <a:rPr lang="en-US" sz="3750" b="1" dirty="0">
                <a:solidFill>
                  <a:srgbClr val="383838"/>
                </a:solidFill>
                <a:latin typeface="Open Sans Bold" pitchFamily="34" charset="0"/>
                <a:ea typeface="Open Sans Bold" pitchFamily="34" charset="-122"/>
                <a:cs typeface="Open Sans Bold" pitchFamily="34" charset="-120"/>
              </a:rPr>
              <a:t>2. Luận Điểm Thuyết Trình (Yêu Cầu Phải Rõ Ràng &amp; Cụ Thể)</a:t>
            </a:r>
            <a:endParaRPr lang="en-US" sz="3750" dirty="0"/>
          </a:p>
        </p:txBody>
      </p:sp>
      <p:pic>
        <p:nvPicPr>
          <p:cNvPr id="3" name="Image 0" descr="preencoded.png"/>
          <p:cNvPicPr>
            <a:picLocks noChangeAspect="1"/>
          </p:cNvPicPr>
          <p:nvPr/>
        </p:nvPicPr>
        <p:blipFill>
          <a:blip r:embed="rId3"/>
          <a:stretch>
            <a:fillRect/>
          </a:stretch>
        </p:blipFill>
        <p:spPr>
          <a:xfrm>
            <a:off x="864394" y="2603063"/>
            <a:ext cx="134064" cy="178832"/>
          </a:xfrm>
          <a:prstGeom prst="rect">
            <a:avLst/>
          </a:prstGeom>
        </p:spPr>
      </p:pic>
      <p:sp>
        <p:nvSpPr>
          <p:cNvPr id="4" name="Text 1"/>
          <p:cNvSpPr/>
          <p:nvPr/>
        </p:nvSpPr>
        <p:spPr>
          <a:xfrm>
            <a:off x="1192292" y="2521506"/>
            <a:ext cx="9320332" cy="381476"/>
          </a:xfrm>
          <a:prstGeom prst="rect">
            <a:avLst/>
          </a:prstGeom>
          <a:noFill/>
          <a:ln/>
        </p:spPr>
        <p:txBody>
          <a:bodyPr wrap="non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Vai trò cốt lõi của Luận điểm Mỗi bài thuyết trình bắt buộc phải có ít nhất một luận điểm khoa học của tác giả.</a:t>
            </a:r>
            <a:endParaRPr lang="en-US" sz="1850" dirty="0"/>
          </a:p>
        </p:txBody>
      </p:sp>
      <p:pic>
        <p:nvPicPr>
          <p:cNvPr id="5" name="Image 1" descr="preencoded.png"/>
          <p:cNvPicPr>
            <a:picLocks noChangeAspect="1"/>
          </p:cNvPicPr>
          <p:nvPr/>
        </p:nvPicPr>
        <p:blipFill>
          <a:blip r:embed="rId3"/>
          <a:stretch>
            <a:fillRect/>
          </a:stretch>
        </p:blipFill>
        <p:spPr>
          <a:xfrm>
            <a:off x="864394" y="3252787"/>
            <a:ext cx="134064" cy="178832"/>
          </a:xfrm>
          <a:prstGeom prst="rect">
            <a:avLst/>
          </a:prstGeom>
        </p:spPr>
      </p:pic>
      <p:sp>
        <p:nvSpPr>
          <p:cNvPr id="6" name="Text 2"/>
          <p:cNvSpPr/>
          <p:nvPr/>
        </p:nvSpPr>
        <p:spPr>
          <a:xfrm>
            <a:off x="1192292" y="3171230"/>
            <a:ext cx="7263170" cy="381476"/>
          </a:xfrm>
          <a:prstGeom prst="rect">
            <a:avLst/>
          </a:prstGeom>
          <a:noFill/>
          <a:ln/>
        </p:spPr>
        <p:txBody>
          <a:bodyPr wrap="non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Đặc điểm của một Luận điểm tốt Một luận điểm khoa học phải đảm bảo các yếu tố sau:</a:t>
            </a:r>
            <a:endParaRPr lang="en-US" sz="1850" dirty="0"/>
          </a:p>
        </p:txBody>
      </p:sp>
      <p:sp>
        <p:nvSpPr>
          <p:cNvPr id="7" name="Text 3"/>
          <p:cNvSpPr/>
          <p:nvPr/>
        </p:nvSpPr>
        <p:spPr>
          <a:xfrm>
            <a:off x="834628" y="3820954"/>
            <a:ext cx="12961144" cy="381476"/>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383838"/>
                </a:solidFill>
                <a:latin typeface="Patrick Hand" pitchFamily="34" charset="0"/>
                <a:ea typeface="Patrick Hand" pitchFamily="34" charset="-122"/>
                <a:cs typeface="Patrick Hand" pitchFamily="34" charset="-120"/>
              </a:rPr>
              <a:t>Ví dụ:</a:t>
            </a:r>
            <a:endParaRPr lang="en-US" sz="1850" dirty="0"/>
          </a:p>
        </p:txBody>
      </p:sp>
      <p:sp>
        <p:nvSpPr>
          <p:cNvPr id="8" name="Shape 4"/>
          <p:cNvSpPr/>
          <p:nvPr/>
        </p:nvSpPr>
        <p:spPr>
          <a:xfrm>
            <a:off x="834628" y="4470678"/>
            <a:ext cx="12961144" cy="2906554"/>
          </a:xfrm>
          <a:prstGeom prst="roundRect">
            <a:avLst>
              <a:gd name="adj" fmla="val 3446"/>
            </a:avLst>
          </a:prstGeom>
          <a:noFill/>
          <a:ln w="7620">
            <a:solidFill>
              <a:srgbClr val="000000">
                <a:alpha val="8000"/>
              </a:srgbClr>
            </a:solidFill>
            <a:prstDash val="solid"/>
          </a:ln>
        </p:spPr>
      </p:sp>
      <p:sp>
        <p:nvSpPr>
          <p:cNvPr id="9" name="Shape 5"/>
          <p:cNvSpPr/>
          <p:nvPr/>
        </p:nvSpPr>
        <p:spPr>
          <a:xfrm>
            <a:off x="842248" y="4478298"/>
            <a:ext cx="12945904" cy="1445657"/>
          </a:xfrm>
          <a:prstGeom prst="rect">
            <a:avLst/>
          </a:prstGeom>
          <a:solidFill>
            <a:srgbClr val="FFFFFF">
              <a:alpha val="4000"/>
            </a:srgbClr>
          </a:solidFill>
          <a:ln/>
        </p:spPr>
      </p:sp>
      <p:sp>
        <p:nvSpPr>
          <p:cNvPr id="10" name="Text 6"/>
          <p:cNvSpPr/>
          <p:nvPr/>
        </p:nvSpPr>
        <p:spPr>
          <a:xfrm>
            <a:off x="1080730" y="4628912"/>
            <a:ext cx="2755702" cy="381476"/>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KHÔNG NÊN </a:t>
            </a:r>
            <a:endParaRPr lang="en-US" sz="1850" dirty="0"/>
          </a:p>
        </p:txBody>
      </p:sp>
      <p:sp>
        <p:nvSpPr>
          <p:cNvPr id="11" name="Text 7"/>
          <p:cNvSpPr/>
          <p:nvPr/>
        </p:nvSpPr>
        <p:spPr>
          <a:xfrm>
            <a:off x="1080730" y="5153382"/>
            <a:ext cx="2755702" cy="381476"/>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(Chung chung)</a:t>
            </a:r>
            <a:endParaRPr lang="en-US" sz="1850" dirty="0"/>
          </a:p>
        </p:txBody>
      </p:sp>
      <p:sp>
        <p:nvSpPr>
          <p:cNvPr id="12" name="Text 8"/>
          <p:cNvSpPr/>
          <p:nvPr/>
        </p:nvSpPr>
        <p:spPr>
          <a:xfrm>
            <a:off x="4321016" y="4628912"/>
            <a:ext cx="2751892" cy="762953"/>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Tránh các câu nói nước đôi, không rõ ràng</a:t>
            </a:r>
            <a:endParaRPr lang="en-US" sz="1850" dirty="0"/>
          </a:p>
        </p:txBody>
      </p:sp>
      <p:sp>
        <p:nvSpPr>
          <p:cNvPr id="13" name="Text 9"/>
          <p:cNvSpPr/>
          <p:nvPr/>
        </p:nvSpPr>
        <p:spPr>
          <a:xfrm>
            <a:off x="7557492" y="4628912"/>
            <a:ext cx="2751892" cy="762953"/>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"Trẻ hư một mặt là do cha, một mặt là do mẹ."</a:t>
            </a:r>
            <a:endParaRPr lang="en-US" sz="1850" dirty="0"/>
          </a:p>
        </p:txBody>
      </p:sp>
      <p:sp>
        <p:nvSpPr>
          <p:cNvPr id="14" name="Text 10"/>
          <p:cNvSpPr/>
          <p:nvPr/>
        </p:nvSpPr>
        <p:spPr>
          <a:xfrm>
            <a:off x="10793968" y="4628912"/>
            <a:ext cx="2755702" cy="1144429"/>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Cách nói này không chỉ ra được một nguyên nhân cụ thể nào, làm luận điểm bị mờ nhạt.</a:t>
            </a:r>
            <a:endParaRPr lang="en-US" sz="1850" dirty="0"/>
          </a:p>
        </p:txBody>
      </p:sp>
      <p:sp>
        <p:nvSpPr>
          <p:cNvPr id="15" name="Shape 11"/>
          <p:cNvSpPr/>
          <p:nvPr/>
        </p:nvSpPr>
        <p:spPr>
          <a:xfrm>
            <a:off x="842248" y="5923955"/>
            <a:ext cx="12945904" cy="1445657"/>
          </a:xfrm>
          <a:prstGeom prst="rect">
            <a:avLst/>
          </a:prstGeom>
          <a:solidFill>
            <a:srgbClr val="000000">
              <a:alpha val="4000"/>
            </a:srgbClr>
          </a:solidFill>
          <a:ln/>
        </p:spPr>
      </p:sp>
      <p:sp>
        <p:nvSpPr>
          <p:cNvPr id="16" name="Text 12"/>
          <p:cNvSpPr/>
          <p:nvPr/>
        </p:nvSpPr>
        <p:spPr>
          <a:xfrm>
            <a:off x="1080730" y="6074569"/>
            <a:ext cx="2755702" cy="381476"/>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NÊN </a:t>
            </a:r>
            <a:endParaRPr lang="en-US" sz="1850" dirty="0"/>
          </a:p>
        </p:txBody>
      </p:sp>
      <p:sp>
        <p:nvSpPr>
          <p:cNvPr id="17" name="Text 13"/>
          <p:cNvSpPr/>
          <p:nvPr/>
        </p:nvSpPr>
        <p:spPr>
          <a:xfrm>
            <a:off x="1080730" y="6599039"/>
            <a:ext cx="2755702" cy="381476"/>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(Rõ ràng và Cụ thể)</a:t>
            </a:r>
            <a:endParaRPr lang="en-US" sz="1850" dirty="0"/>
          </a:p>
        </p:txBody>
      </p:sp>
      <p:sp>
        <p:nvSpPr>
          <p:cNvPr id="18" name="Text 14"/>
          <p:cNvSpPr/>
          <p:nvPr/>
        </p:nvSpPr>
        <p:spPr>
          <a:xfrm>
            <a:off x="4321016" y="6074569"/>
            <a:ext cx="2751892" cy="762953"/>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Đưa ra một nhận định dứt khoát, chỉ rõ nguyên nhân chính</a:t>
            </a:r>
            <a:endParaRPr lang="en-US" sz="1850" dirty="0"/>
          </a:p>
        </p:txBody>
      </p:sp>
      <p:sp>
        <p:nvSpPr>
          <p:cNvPr id="19" name="Text 15"/>
          <p:cNvSpPr/>
          <p:nvPr/>
        </p:nvSpPr>
        <p:spPr>
          <a:xfrm>
            <a:off x="7557492" y="6074569"/>
            <a:ext cx="2751892" cy="1144429"/>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"Trẻ hư tại cha, chứ không phải tại mẹ." "Trẻ nghiện rượu là tại bố, trẻ lười lao động là tại mẹ."</a:t>
            </a:r>
            <a:endParaRPr lang="en-US" sz="1850" dirty="0"/>
          </a:p>
        </p:txBody>
      </p:sp>
      <p:sp>
        <p:nvSpPr>
          <p:cNvPr id="20" name="Text 16"/>
          <p:cNvSpPr/>
          <p:nvPr/>
        </p:nvSpPr>
        <p:spPr>
          <a:xfrm>
            <a:off x="10793968" y="6074569"/>
            <a:ext cx="2755702" cy="762953"/>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Luận điểm rõ ràng, có thể chứng minh được bằng dữ liệu cụ thể.</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6885" y="626150"/>
            <a:ext cx="10779085" cy="569238"/>
          </a:xfrm>
          <a:prstGeom prst="rect">
            <a:avLst/>
          </a:prstGeom>
          <a:noFill/>
          <a:ln/>
        </p:spPr>
        <p:txBody>
          <a:bodyPr wrap="none" lIns="0" tIns="0" rIns="0" bIns="0" rtlCol="0" anchor="t"/>
          <a:lstStyle/>
          <a:p>
            <a:pPr marL="0" indent="0" algn="l">
              <a:lnSpc>
                <a:spcPts val="4450"/>
              </a:lnSpc>
              <a:buNone/>
            </a:pPr>
            <a:r>
              <a:rPr lang="en-US" sz="3550" b="1" dirty="0">
                <a:solidFill>
                  <a:srgbClr val="383838"/>
                </a:solidFill>
                <a:latin typeface="Open Sans Bold" pitchFamily="34" charset="0"/>
                <a:ea typeface="Open Sans Bold" pitchFamily="34" charset="-122"/>
                <a:cs typeface="Open Sans Bold" pitchFamily="34" charset="-120"/>
              </a:rPr>
              <a:t>3. Luận Cứ và Tầm Quan Trọng Của Bằng Chứng</a:t>
            </a:r>
            <a:endParaRPr lang="en-US" sz="3550" dirty="0"/>
          </a:p>
        </p:txBody>
      </p:sp>
      <p:sp>
        <p:nvSpPr>
          <p:cNvPr id="3" name="Text 1"/>
          <p:cNvSpPr/>
          <p:nvPr/>
        </p:nvSpPr>
        <p:spPr>
          <a:xfrm>
            <a:off x="796885" y="1764506"/>
            <a:ext cx="5056703" cy="341471"/>
          </a:xfrm>
          <a:prstGeom prst="rect">
            <a:avLst/>
          </a:prstGeom>
          <a:noFill/>
          <a:ln/>
        </p:spPr>
        <p:txBody>
          <a:bodyPr wrap="none" lIns="0" tIns="0" rIns="0" bIns="0" rtlCol="0" anchor="t"/>
          <a:lstStyle/>
          <a:p>
            <a:pPr marL="0" indent="0" algn="l">
              <a:lnSpc>
                <a:spcPts val="2650"/>
              </a:lnSpc>
              <a:buNone/>
            </a:pPr>
            <a:r>
              <a:rPr lang="en-US" sz="2150" b="1" dirty="0">
                <a:solidFill>
                  <a:srgbClr val="383838"/>
                </a:solidFill>
                <a:latin typeface="Open Sans Bold" pitchFamily="34" charset="0"/>
                <a:ea typeface="Open Sans Bold" pitchFamily="34" charset="-122"/>
                <a:cs typeface="Open Sans Bold" pitchFamily="34" charset="-120"/>
              </a:rPr>
              <a:t>Luận Cứ: Bằng Chứng Cho Luận Điểm</a:t>
            </a:r>
            <a:endParaRPr lang="en-US" sz="2150" dirty="0"/>
          </a:p>
        </p:txBody>
      </p:sp>
      <p:sp>
        <p:nvSpPr>
          <p:cNvPr id="4" name="Text 2"/>
          <p:cNvSpPr/>
          <p:nvPr/>
        </p:nvSpPr>
        <p:spPr>
          <a:xfrm>
            <a:off x="796885" y="2333625"/>
            <a:ext cx="6240542" cy="1092637"/>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Patrick Hand" pitchFamily="34" charset="0"/>
                <a:ea typeface="Patrick Hand" pitchFamily="34" charset="-122"/>
                <a:cs typeface="Patrick Hand" pitchFamily="34" charset="-120"/>
              </a:rPr>
              <a:t>Luận cứ là bằng chứng, dữ liệu, ví dụ, kết quả thực nghiệm, thống kê, hoặc lập luận dùng để chứng minh luận điểm. Một bài thuyết trình thiếu luận cứ sẽ nghèo nàn và kém thuyết phục.</a:t>
            </a:r>
            <a:endParaRPr lang="en-US" sz="17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253" y="3693616"/>
            <a:ext cx="341471" cy="341471"/>
          </a:xfrm>
          <a:prstGeom prst="rect">
            <a:avLst/>
          </a:prstGeom>
        </p:spPr>
      </p:pic>
      <p:sp>
        <p:nvSpPr>
          <p:cNvPr id="6" name="Text 3"/>
          <p:cNvSpPr/>
          <p:nvPr/>
        </p:nvSpPr>
        <p:spPr>
          <a:xfrm>
            <a:off x="1536859" y="3682365"/>
            <a:ext cx="5500568" cy="364212"/>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atrick Hand" pitchFamily="34" charset="0"/>
                <a:ea typeface="Patrick Hand" pitchFamily="34" charset="-122"/>
                <a:cs typeface="Patrick Hand" pitchFamily="34" charset="-120"/>
              </a:rPr>
              <a:t>Tài liệu và công trình nghiên cứu đã công bố.</a:t>
            </a:r>
            <a:endParaRPr lang="en-US" sz="17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253" y="4843284"/>
            <a:ext cx="341471" cy="341471"/>
          </a:xfrm>
          <a:prstGeom prst="rect">
            <a:avLst/>
          </a:prstGeom>
        </p:spPr>
      </p:pic>
      <p:sp>
        <p:nvSpPr>
          <p:cNvPr id="8" name="Text 4"/>
          <p:cNvSpPr/>
          <p:nvPr/>
        </p:nvSpPr>
        <p:spPr>
          <a:xfrm>
            <a:off x="1536859" y="4832033"/>
            <a:ext cx="5500568" cy="364212"/>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atrick Hand" pitchFamily="34" charset="0"/>
                <a:ea typeface="Patrick Hand" pitchFamily="34" charset="-122"/>
                <a:cs typeface="Patrick Hand" pitchFamily="34" charset="-120"/>
              </a:rPr>
              <a:t>Kết quả thực nghiệm, điều tra, thống kê trực tiếp.</a:t>
            </a:r>
            <a:endParaRPr lang="en-US" sz="175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253" y="5992951"/>
            <a:ext cx="341471" cy="341471"/>
          </a:xfrm>
          <a:prstGeom prst="rect">
            <a:avLst/>
          </a:prstGeom>
        </p:spPr>
      </p:pic>
      <p:sp>
        <p:nvSpPr>
          <p:cNvPr id="10" name="Text 5"/>
          <p:cNvSpPr/>
          <p:nvPr/>
        </p:nvSpPr>
        <p:spPr>
          <a:xfrm>
            <a:off x="1536859" y="5981700"/>
            <a:ext cx="5500568" cy="364212"/>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Patrick Hand" pitchFamily="34" charset="0"/>
                <a:ea typeface="Patrick Hand" pitchFamily="34" charset="-122"/>
                <a:cs typeface="Patrick Hand" pitchFamily="34" charset="-120"/>
              </a:rPr>
              <a:t>Lý luận chặt chẽ hoặc kinh nghiệm thực tiễn.</a:t>
            </a:r>
            <a:endParaRPr lang="en-US" sz="1750" dirty="0"/>
          </a:p>
        </p:txBody>
      </p:sp>
      <p:pic>
        <p:nvPicPr>
          <p:cNvPr id="11" name="Image 3" descr="preencoded.png"/>
          <p:cNvPicPr>
            <a:picLocks noChangeAspect="1"/>
          </p:cNvPicPr>
          <p:nvPr/>
        </p:nvPicPr>
        <p:blipFill>
          <a:blip r:embed="rId5"/>
          <a:stretch>
            <a:fillRect/>
          </a:stretch>
        </p:blipFill>
        <p:spPr>
          <a:xfrm>
            <a:off x="7600593" y="1792962"/>
            <a:ext cx="6240542" cy="5031343"/>
          </a:xfrm>
          <a:prstGeom prst="rect">
            <a:avLst/>
          </a:prstGeom>
        </p:spPr>
      </p:pic>
      <p:sp>
        <p:nvSpPr>
          <p:cNvPr id="12" name="Text 6"/>
          <p:cNvSpPr/>
          <p:nvPr/>
        </p:nvSpPr>
        <p:spPr>
          <a:xfrm>
            <a:off x="7942064" y="7080409"/>
            <a:ext cx="5899071" cy="728424"/>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Patrick Hand" pitchFamily="34" charset="0"/>
                <a:ea typeface="Patrick Hand" pitchFamily="34" charset="-122"/>
                <a:cs typeface="Patrick Hand" pitchFamily="34" charset="-120"/>
              </a:rPr>
              <a:t>Lời khuyên: Các luận cứ mạnh nên được trình bày ở cuối để tạo ấn tượng sâu sắc và tăng cường tính thuyết phục khi kết thúc bài nói.</a:t>
            </a:r>
            <a:endParaRPr lang="en-US" sz="1750" dirty="0"/>
          </a:p>
        </p:txBody>
      </p:sp>
      <p:sp>
        <p:nvSpPr>
          <p:cNvPr id="13" name="Shape 7"/>
          <p:cNvSpPr/>
          <p:nvPr/>
        </p:nvSpPr>
        <p:spPr>
          <a:xfrm>
            <a:off x="7600593" y="7080409"/>
            <a:ext cx="30480" cy="728424"/>
          </a:xfrm>
          <a:prstGeom prst="rect">
            <a:avLst/>
          </a:prstGeom>
          <a:solidFill>
            <a:srgbClr val="CCCCCC"/>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251228"/>
            <a:ext cx="11081504" cy="617101"/>
          </a:xfrm>
          <a:prstGeom prst="rect">
            <a:avLst/>
          </a:prstGeom>
          <a:noFill/>
          <a:ln/>
        </p:spPr>
        <p:txBody>
          <a:bodyPr wrap="none" lIns="0" tIns="0" rIns="0" bIns="0" rtlCol="0" anchor="t"/>
          <a:lstStyle/>
          <a:p>
            <a:pPr marL="0" indent="0" algn="l">
              <a:lnSpc>
                <a:spcPts val="4850"/>
              </a:lnSpc>
              <a:buNone/>
            </a:pPr>
            <a:r>
              <a:rPr lang="en-US" sz="3850" b="1" dirty="0">
                <a:solidFill>
                  <a:srgbClr val="383838"/>
                </a:solidFill>
                <a:latin typeface="Open Sans Bold" pitchFamily="34" charset="0"/>
                <a:ea typeface="Open Sans Bold" pitchFamily="34" charset="-122"/>
                <a:cs typeface="Open Sans Bold" pitchFamily="34" charset="-120"/>
              </a:rPr>
              <a:t>4. Phương Pháp Lập Luận Trong Thuyết Trình</a:t>
            </a:r>
            <a:endParaRPr lang="en-US" sz="3850" dirty="0"/>
          </a:p>
        </p:txBody>
      </p:sp>
      <p:sp>
        <p:nvSpPr>
          <p:cNvPr id="3" name="Text 1"/>
          <p:cNvSpPr/>
          <p:nvPr/>
        </p:nvSpPr>
        <p:spPr>
          <a:xfrm>
            <a:off x="864037" y="236208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Chọn phương pháp lập luận phù hợp giúp tối ưu hóa sự tiếp nhận thông tin của đối tượng nghe.</a:t>
            </a:r>
            <a:endParaRPr lang="en-US" sz="1900" dirty="0"/>
          </a:p>
        </p:txBody>
      </p:sp>
      <p:sp>
        <p:nvSpPr>
          <p:cNvPr id="4" name="Shape 2"/>
          <p:cNvSpPr/>
          <p:nvPr/>
        </p:nvSpPr>
        <p:spPr>
          <a:xfrm>
            <a:off x="864037" y="3034784"/>
            <a:ext cx="4136231" cy="3943469"/>
          </a:xfrm>
          <a:prstGeom prst="roundRect">
            <a:avLst>
              <a:gd name="adj" fmla="val 2629"/>
            </a:avLst>
          </a:prstGeom>
          <a:solidFill>
            <a:srgbClr val="E6E6E6"/>
          </a:solidFill>
          <a:ln w="15240">
            <a:solidFill>
              <a:srgbClr val="CCCCCC"/>
            </a:solidFill>
            <a:prstDash val="solid"/>
          </a:ln>
        </p:spPr>
      </p:sp>
      <p:sp>
        <p:nvSpPr>
          <p:cNvPr id="5" name="Shape 3"/>
          <p:cNvSpPr/>
          <p:nvPr/>
        </p:nvSpPr>
        <p:spPr>
          <a:xfrm>
            <a:off x="1126093" y="3296841"/>
            <a:ext cx="740569" cy="740569"/>
          </a:xfrm>
          <a:prstGeom prst="roundRect">
            <a:avLst>
              <a:gd name="adj" fmla="val 12346028"/>
            </a:avLst>
          </a:prstGeom>
          <a:solidFill>
            <a:srgbClr val="CCCCC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9690" y="3500438"/>
            <a:ext cx="333256" cy="333256"/>
          </a:xfrm>
          <a:prstGeom prst="rect">
            <a:avLst/>
          </a:prstGeom>
        </p:spPr>
      </p:pic>
      <p:sp>
        <p:nvSpPr>
          <p:cNvPr id="7" name="Text 4"/>
          <p:cNvSpPr/>
          <p:nvPr/>
        </p:nvSpPr>
        <p:spPr>
          <a:xfrm>
            <a:off x="1126093" y="4284226"/>
            <a:ext cx="2468880" cy="308610"/>
          </a:xfrm>
          <a:prstGeom prst="rect">
            <a:avLst/>
          </a:prstGeom>
          <a:noFill/>
          <a:ln/>
        </p:spPr>
        <p:txBody>
          <a:bodyPr wrap="none" lIns="0" tIns="0" rIns="0" bIns="0" rtlCol="0" anchor="t"/>
          <a:lstStyle/>
          <a:p>
            <a:pPr marL="0" indent="0" algn="l">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Diễn Dịch</a:t>
            </a:r>
            <a:endParaRPr lang="en-US" sz="1900" dirty="0"/>
          </a:p>
        </p:txBody>
      </p:sp>
      <p:sp>
        <p:nvSpPr>
          <p:cNvPr id="8" name="Text 5"/>
          <p:cNvSpPr/>
          <p:nvPr/>
        </p:nvSpPr>
        <p:spPr>
          <a:xfrm>
            <a:off x="1126093" y="4740950"/>
            <a:ext cx="3612118" cy="158019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Từ cái chung → cái riêng. Dựa vào lý thuyết đã có để rút ra trường hợp cụ thể. Phù hợp với người nghe có trình độ chuyên môn cao.</a:t>
            </a:r>
            <a:endParaRPr lang="en-US" sz="1900" dirty="0"/>
          </a:p>
        </p:txBody>
      </p:sp>
      <p:sp>
        <p:nvSpPr>
          <p:cNvPr id="9" name="Shape 6"/>
          <p:cNvSpPr/>
          <p:nvPr/>
        </p:nvSpPr>
        <p:spPr>
          <a:xfrm>
            <a:off x="5247084" y="3034784"/>
            <a:ext cx="4136231" cy="3943469"/>
          </a:xfrm>
          <a:prstGeom prst="roundRect">
            <a:avLst>
              <a:gd name="adj" fmla="val 2629"/>
            </a:avLst>
          </a:prstGeom>
          <a:solidFill>
            <a:srgbClr val="E6E6E6"/>
          </a:solidFill>
          <a:ln w="15240">
            <a:solidFill>
              <a:srgbClr val="CCCCCC"/>
            </a:solidFill>
            <a:prstDash val="solid"/>
          </a:ln>
        </p:spPr>
      </p:sp>
      <p:sp>
        <p:nvSpPr>
          <p:cNvPr id="10" name="Shape 7"/>
          <p:cNvSpPr/>
          <p:nvPr/>
        </p:nvSpPr>
        <p:spPr>
          <a:xfrm>
            <a:off x="5509141" y="3296841"/>
            <a:ext cx="740569" cy="740569"/>
          </a:xfrm>
          <a:prstGeom prst="roundRect">
            <a:avLst>
              <a:gd name="adj" fmla="val 12346028"/>
            </a:avLst>
          </a:prstGeom>
          <a:solidFill>
            <a:srgbClr val="CCCCC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2738" y="3500438"/>
            <a:ext cx="333256" cy="333256"/>
          </a:xfrm>
          <a:prstGeom prst="rect">
            <a:avLst/>
          </a:prstGeom>
        </p:spPr>
      </p:pic>
      <p:sp>
        <p:nvSpPr>
          <p:cNvPr id="12" name="Text 8"/>
          <p:cNvSpPr/>
          <p:nvPr/>
        </p:nvSpPr>
        <p:spPr>
          <a:xfrm>
            <a:off x="5509141" y="4284226"/>
            <a:ext cx="2468880" cy="308610"/>
          </a:xfrm>
          <a:prstGeom prst="rect">
            <a:avLst/>
          </a:prstGeom>
          <a:noFill/>
          <a:ln/>
        </p:spPr>
        <p:txBody>
          <a:bodyPr wrap="none" lIns="0" tIns="0" rIns="0" bIns="0" rtlCol="0" anchor="t"/>
          <a:lstStyle/>
          <a:p>
            <a:pPr marL="0" indent="0" algn="l">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Quy Nạp</a:t>
            </a:r>
            <a:endParaRPr lang="en-US" sz="1900" dirty="0"/>
          </a:p>
        </p:txBody>
      </p:sp>
      <p:sp>
        <p:nvSpPr>
          <p:cNvPr id="13" name="Text 9"/>
          <p:cNvSpPr/>
          <p:nvPr/>
        </p:nvSpPr>
        <p:spPr>
          <a:xfrm>
            <a:off x="5509141" y="4740950"/>
            <a:ext cx="3612118" cy="1975247"/>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Từ cái riêng → cái chung. Từ thực tế, dữ liệu cụ thể để khái quát thành lý thuyết. Hiệu quả với đối tượng trình độ phổ thông hoặc cần hình dung từ kinh nghiệm.</a:t>
            </a:r>
            <a:endParaRPr lang="en-US" sz="1900" dirty="0"/>
          </a:p>
        </p:txBody>
      </p:sp>
      <p:sp>
        <p:nvSpPr>
          <p:cNvPr id="14" name="Shape 10"/>
          <p:cNvSpPr/>
          <p:nvPr/>
        </p:nvSpPr>
        <p:spPr>
          <a:xfrm>
            <a:off x="9630132" y="3034784"/>
            <a:ext cx="4136231" cy="3943469"/>
          </a:xfrm>
          <a:prstGeom prst="roundRect">
            <a:avLst>
              <a:gd name="adj" fmla="val 2629"/>
            </a:avLst>
          </a:prstGeom>
          <a:solidFill>
            <a:srgbClr val="E6E6E6"/>
          </a:solidFill>
          <a:ln w="15240">
            <a:solidFill>
              <a:srgbClr val="CCCCCC"/>
            </a:solidFill>
            <a:prstDash val="solid"/>
          </a:ln>
        </p:spPr>
      </p:sp>
      <p:sp>
        <p:nvSpPr>
          <p:cNvPr id="15" name="Shape 11"/>
          <p:cNvSpPr/>
          <p:nvPr/>
        </p:nvSpPr>
        <p:spPr>
          <a:xfrm>
            <a:off x="9892189" y="3296841"/>
            <a:ext cx="740569" cy="740569"/>
          </a:xfrm>
          <a:prstGeom prst="roundRect">
            <a:avLst>
              <a:gd name="adj" fmla="val 12346028"/>
            </a:avLst>
          </a:prstGeom>
          <a:solidFill>
            <a:srgbClr val="CCCCCC"/>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95786" y="3500438"/>
            <a:ext cx="333256" cy="333256"/>
          </a:xfrm>
          <a:prstGeom prst="rect">
            <a:avLst/>
          </a:prstGeom>
        </p:spPr>
      </p:pic>
      <p:sp>
        <p:nvSpPr>
          <p:cNvPr id="17" name="Text 12"/>
          <p:cNvSpPr/>
          <p:nvPr/>
        </p:nvSpPr>
        <p:spPr>
          <a:xfrm>
            <a:off x="9892189" y="4284226"/>
            <a:ext cx="2468880" cy="308610"/>
          </a:xfrm>
          <a:prstGeom prst="rect">
            <a:avLst/>
          </a:prstGeom>
          <a:noFill/>
          <a:ln/>
        </p:spPr>
        <p:txBody>
          <a:bodyPr wrap="none" lIns="0" tIns="0" rIns="0" bIns="0" rtlCol="0" anchor="t"/>
          <a:lstStyle/>
          <a:p>
            <a:pPr marL="0" indent="0" algn="l">
              <a:lnSpc>
                <a:spcPts val="2400"/>
              </a:lnSpc>
              <a:buNone/>
            </a:pPr>
            <a:r>
              <a:rPr lang="en-US" sz="1900" b="1" dirty="0">
                <a:solidFill>
                  <a:srgbClr val="383838"/>
                </a:solidFill>
                <a:latin typeface="Open Sans Bold" pitchFamily="34" charset="0"/>
                <a:ea typeface="Open Sans Bold" pitchFamily="34" charset="-122"/>
                <a:cs typeface="Open Sans Bold" pitchFamily="34" charset="-120"/>
              </a:rPr>
              <a:t>Loại Suy</a:t>
            </a:r>
            <a:endParaRPr lang="en-US" sz="1900" dirty="0"/>
          </a:p>
        </p:txBody>
      </p:sp>
      <p:sp>
        <p:nvSpPr>
          <p:cNvPr id="18" name="Text 13"/>
          <p:cNvSpPr/>
          <p:nvPr/>
        </p:nvSpPr>
        <p:spPr>
          <a:xfrm>
            <a:off x="9892189" y="4740950"/>
            <a:ext cx="3612118"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Từ cái riêng → cái riêng. Dùng ví dụ, câu chuyện gần gũi để giải thích vấn đề phức tạp, trừu tượng.</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2546</Words>
  <Application>Microsoft Office PowerPoint</Application>
  <PresentationFormat>Custom</PresentationFormat>
  <Paragraphs>180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Open Sans Bold</vt:lpstr>
      <vt:lpstr>Arial</vt:lpstr>
      <vt:lpstr>Patrick Hand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Hà Nguyễn Duy</cp:lastModifiedBy>
  <cp:revision>1</cp:revision>
  <dcterms:created xsi:type="dcterms:W3CDTF">2025-10-30T11:18:55Z</dcterms:created>
  <dcterms:modified xsi:type="dcterms:W3CDTF">2025-10-30T11:20:52Z</dcterms:modified>
</cp:coreProperties>
</file>